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8" r:id="rId2"/>
    <p:sldId id="279" r:id="rId3"/>
    <p:sldId id="280" r:id="rId4"/>
    <p:sldId id="269" r:id="rId5"/>
    <p:sldId id="276" r:id="rId6"/>
    <p:sldId id="275" r:id="rId7"/>
    <p:sldId id="281" r:id="rId8"/>
    <p:sldId id="271" r:id="rId9"/>
    <p:sldId id="272" r:id="rId10"/>
    <p:sldId id="277" r:id="rId11"/>
    <p:sldId id="278" r:id="rId12"/>
    <p:sldId id="274" r:id="rId13"/>
    <p:sldId id="26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73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BFFD9-FFBE-4A66-9979-DA8E085FB8CD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6762E-77EA-47B9-ADA9-6CC22C84E2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000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76762E-77EA-47B9-ADA9-6CC22C84E2F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633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3149600"/>
            <a:ext cx="9144000" cy="1173164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44870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515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769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636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7534" y="142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130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09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027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233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52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10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1628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7516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F5B7CC-0974-4508-A061-06B367D2B741}" type="datetimeFigureOut">
              <a:rPr lang="ru-RU" smtClean="0"/>
              <a:t>15.04.2019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B9994-7CF3-405C-A480-901307C071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6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jpe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jpg"/><Relationship Id="rId15" Type="http://schemas.openxmlformats.org/officeDocument/2006/relationships/image" Target="../media/image19.gif"/><Relationship Id="rId23" Type="http://schemas.openxmlformats.org/officeDocument/2006/relationships/image" Target="../media/image27.png"/><Relationship Id="rId10" Type="http://schemas.openxmlformats.org/officeDocument/2006/relationships/image" Target="../media/image14.jpg"/><Relationship Id="rId19" Type="http://schemas.openxmlformats.org/officeDocument/2006/relationships/image" Target="../media/image23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832" y="3081528"/>
            <a:ext cx="11707368" cy="3520440"/>
          </a:xfrm>
        </p:spPr>
        <p:txBody>
          <a:bodyPr>
            <a:noAutofit/>
          </a:bodyPr>
          <a:lstStyle/>
          <a:p>
            <a:r>
              <a:rPr lang="ru-RU" sz="3600" dirty="0"/>
              <a:t>Ресурсный центр развития </a:t>
            </a:r>
            <a:br>
              <a:rPr lang="ru-RU" sz="3600" dirty="0"/>
            </a:br>
            <a:r>
              <a:rPr lang="ru-RU" sz="3600" dirty="0"/>
              <a:t>народных художественных промыслов и декоративно прикладного искусства Нижегородской области</a:t>
            </a:r>
            <a:br>
              <a:rPr lang="ru-RU" sz="3600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altLang="ru-RU" sz="1400" dirty="0">
                <a:latin typeface="Tahoma" panose="020B0604030504040204" pitchFamily="34" charset="0"/>
                <a:cs typeface="Tahoma" panose="020B0604030504040204" pitchFamily="34" charset="0"/>
              </a:rPr>
              <a:t>Нижний Новгород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6109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0B3B4C7-8612-4A9D-9B2C-1CA39A22A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E18357FF-D140-46B2-AB39-51B4D8C0A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4"/>
          <a:stretch/>
        </p:blipFill>
        <p:spPr bwMode="auto">
          <a:xfrm>
            <a:off x="485660" y="323849"/>
            <a:ext cx="5529484" cy="3514726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BDB75FAB-204E-4574-9193-DE5D7D8D8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3" b="12333"/>
          <a:stretch/>
        </p:blipFill>
        <p:spPr bwMode="auto">
          <a:xfrm>
            <a:off x="5790993" y="114299"/>
            <a:ext cx="6278164" cy="3951580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="" xmlns:a16="http://schemas.microsoft.com/office/drawing/2014/main" id="{7135DBC9-3F98-455A-AB64-BFFE74D3D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3" b="12470"/>
          <a:stretch/>
        </p:blipFill>
        <p:spPr bwMode="auto">
          <a:xfrm>
            <a:off x="5626638" y="3808701"/>
            <a:ext cx="6059371" cy="2947989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023AB4B-9D1D-4B0E-A071-D4BDBFA91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04" y="2737629"/>
            <a:ext cx="5358911" cy="4019061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902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0E23BE2-F425-4191-A5E0-BFFB4E34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534" y="14288"/>
            <a:ext cx="9893349" cy="1325563"/>
          </a:xfrm>
        </p:spPr>
        <p:txBody>
          <a:bodyPr>
            <a:normAutofit/>
          </a:bodyPr>
          <a:lstStyle/>
          <a:p>
            <a:r>
              <a:rPr lang="ru-RU" sz="4000" dirty="0"/>
              <a:t>Мониторинг </a:t>
            </a:r>
            <a:r>
              <a:rPr lang="ru-RU" sz="4000"/>
              <a:t>посещаемости сайта </a:t>
            </a:r>
            <a:endParaRPr lang="ru-RU" sz="4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2D5041A-7D0D-4983-ADE7-1CA525318F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60" y="4898639"/>
            <a:ext cx="2364323" cy="1864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pic>
        <p:nvPicPr>
          <p:cNvPr id="8" name="Объект 3">
            <a:extLst>
              <a:ext uri="{FF2B5EF4-FFF2-40B4-BE49-F238E27FC236}">
                <a16:creationId xmlns="" xmlns:a16="http://schemas.microsoft.com/office/drawing/2014/main" id="{EF8672C7-2851-4F50-BFE2-05A7171328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7" t="60125" r="63551" b="6138"/>
          <a:stretch/>
        </p:blipFill>
        <p:spPr>
          <a:xfrm>
            <a:off x="7082087" y="1316963"/>
            <a:ext cx="3086041" cy="4106278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="" xmlns:a16="http://schemas.microsoft.com/office/drawing/2014/main" id="{F1CD8C78-8468-4640-96A8-AF143B8709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7" t="50565" r="63551" b="40300"/>
          <a:stretch/>
        </p:blipFill>
        <p:spPr>
          <a:xfrm>
            <a:off x="3755279" y="5458967"/>
            <a:ext cx="3233558" cy="1164997"/>
          </a:xfrm>
          <a:prstGeom prst="rect">
            <a:avLst/>
          </a:prstGeom>
        </p:spPr>
      </p:pic>
      <p:pic>
        <p:nvPicPr>
          <p:cNvPr id="10" name="Объект 3">
            <a:extLst>
              <a:ext uri="{FF2B5EF4-FFF2-40B4-BE49-F238E27FC236}">
                <a16:creationId xmlns="" xmlns:a16="http://schemas.microsoft.com/office/drawing/2014/main" id="{6152BD0B-A737-4B2F-BED5-8B7475BFD2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30" t="31182" r="78389" b="36501"/>
          <a:stretch/>
        </p:blipFill>
        <p:spPr>
          <a:xfrm>
            <a:off x="3726370" y="1290672"/>
            <a:ext cx="3313824" cy="3994560"/>
          </a:xfrm>
          <a:prstGeom prst="rect">
            <a:avLst/>
          </a:prstGeom>
        </p:spPr>
      </p:pic>
      <p:pic>
        <p:nvPicPr>
          <p:cNvPr id="11" name="Объект 3">
            <a:extLst>
              <a:ext uri="{FF2B5EF4-FFF2-40B4-BE49-F238E27FC236}">
                <a16:creationId xmlns="" xmlns:a16="http://schemas.microsoft.com/office/drawing/2014/main" id="{DFCD0DFD-D5B0-4AE1-9812-BB3BF9666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87" t="40988" r="63551" b="49825"/>
          <a:stretch/>
        </p:blipFill>
        <p:spPr>
          <a:xfrm>
            <a:off x="7135439" y="5458967"/>
            <a:ext cx="2979336" cy="1164996"/>
          </a:xfrm>
          <a:prstGeom prst="rect">
            <a:avLst/>
          </a:prstGeom>
        </p:spPr>
      </p:pic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C4137108-E7B9-4AEF-9A4B-7BA4658A38B6}"/>
              </a:ext>
            </a:extLst>
          </p:cNvPr>
          <p:cNvGrpSpPr/>
          <p:nvPr/>
        </p:nvGrpSpPr>
        <p:grpSpPr>
          <a:xfrm>
            <a:off x="42799" y="1373702"/>
            <a:ext cx="3639058" cy="2629267"/>
            <a:chOff x="42799" y="1373702"/>
            <a:chExt cx="3639058" cy="2629267"/>
          </a:xfrm>
        </p:grpSpPr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1F95AF11-0D35-40B5-944E-0D2747E93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9" y="1373702"/>
              <a:ext cx="3639058" cy="262926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76423907-98A2-4C23-AB80-2510B6FE0A4D}"/>
                </a:ext>
              </a:extLst>
            </p:cNvPr>
            <p:cNvSpPr txBox="1"/>
            <p:nvPr/>
          </p:nvSpPr>
          <p:spPr>
            <a:xfrm>
              <a:off x="3158575" y="3500593"/>
              <a:ext cx="37221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dirty="0"/>
                <a:t>843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D2AD39DB-70DA-4EDE-BCC0-4897602643E1}"/>
              </a:ext>
            </a:extLst>
          </p:cNvPr>
          <p:cNvGrpSpPr/>
          <p:nvPr/>
        </p:nvGrpSpPr>
        <p:grpSpPr>
          <a:xfrm>
            <a:off x="203791" y="4048670"/>
            <a:ext cx="3462317" cy="2622455"/>
            <a:chOff x="203791" y="4048670"/>
            <a:chExt cx="3462317" cy="2622455"/>
          </a:xfrm>
        </p:grpSpPr>
        <p:pic>
          <p:nvPicPr>
            <p:cNvPr id="7" name="Объект 3">
              <a:extLst>
                <a:ext uri="{FF2B5EF4-FFF2-40B4-BE49-F238E27FC236}">
                  <a16:creationId xmlns="" xmlns:a16="http://schemas.microsoft.com/office/drawing/2014/main" id="{B4F2C71E-B95E-4B8D-A089-A6194ACAA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187" t="11785" r="63551" b="69011"/>
            <a:stretch/>
          </p:blipFill>
          <p:spPr>
            <a:xfrm>
              <a:off x="203791" y="4048670"/>
              <a:ext cx="3462317" cy="262245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12AF3B03-8968-4AD7-8CE9-FF9BB032DB02}"/>
                </a:ext>
              </a:extLst>
            </p:cNvPr>
            <p:cNvSpPr txBox="1"/>
            <p:nvPr/>
          </p:nvSpPr>
          <p:spPr>
            <a:xfrm>
              <a:off x="3143335" y="6159973"/>
              <a:ext cx="372218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sz="900" dirty="0"/>
                <a:t>247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694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8B1DA9-A8DB-4E9F-A6A6-E1A06FC2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Перспективы развития проекта на 2019 год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B65D134E-2607-47B8-8DCE-2E30D434D1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85" y="2469377"/>
            <a:ext cx="2913891" cy="29138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06665EB-1519-43C7-9423-E2E35880CC11}"/>
              </a:ext>
            </a:extLst>
          </p:cNvPr>
          <p:cNvSpPr/>
          <p:nvPr/>
        </p:nvSpPr>
        <p:spPr>
          <a:xfrm>
            <a:off x="7044049" y="1397014"/>
            <a:ext cx="4989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9BBB59"/>
              </a:buClr>
            </a:pPr>
            <a:r>
              <a:rPr lang="ru-RU" dirty="0">
                <a:solidFill>
                  <a:prstClr val="black"/>
                </a:solidFill>
                <a:latin typeface="Calibri"/>
              </a:rPr>
              <a:t>Техническое сопровождение и наполнение контентом сайта «Ресурсный центр развития НХП и ДПИ Нижегородской области»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3E6B1599-174E-4FAF-A60D-412A0F750905}"/>
              </a:ext>
            </a:extLst>
          </p:cNvPr>
          <p:cNvGrpSpPr/>
          <p:nvPr/>
        </p:nvGrpSpPr>
        <p:grpSpPr>
          <a:xfrm>
            <a:off x="6743106" y="2427486"/>
            <a:ext cx="1347100" cy="556885"/>
            <a:chOff x="6688825" y="1628304"/>
            <a:chExt cx="1347100" cy="556885"/>
          </a:xfrm>
        </p:grpSpPr>
        <p:sp>
          <p:nvSpPr>
            <p:cNvPr id="9" name="Овал 8">
              <a:extLst>
                <a:ext uri="{FF2B5EF4-FFF2-40B4-BE49-F238E27FC236}">
                  <a16:creationId xmlns="" xmlns:a16="http://schemas.microsoft.com/office/drawing/2014/main" id="{3A0BA0B5-0201-4FFB-AFD8-EE703ACEA4B7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B74D11C4-DB5B-4D6D-AF54-186DB2E720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>
              <a:extLst>
                <a:ext uri="{FF2B5EF4-FFF2-40B4-BE49-F238E27FC236}">
                  <a16:creationId xmlns="" xmlns:a16="http://schemas.microsoft.com/office/drawing/2014/main" id="{6C9F55CE-DF26-40B4-A590-95E436C8B129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E70E82B9-87D3-46F7-A75B-7D9370DCA3BA}"/>
              </a:ext>
            </a:extLst>
          </p:cNvPr>
          <p:cNvGrpSpPr/>
          <p:nvPr/>
        </p:nvGrpSpPr>
        <p:grpSpPr>
          <a:xfrm flipH="1">
            <a:off x="3676245" y="2469377"/>
            <a:ext cx="1347100" cy="556885"/>
            <a:chOff x="6688825" y="1628304"/>
            <a:chExt cx="1347100" cy="556885"/>
          </a:xfrm>
        </p:grpSpPr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055685BD-0868-40AA-8E01-7BCB78F320B1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D7A1BF33-3228-4E78-89D0-11BF0BF1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694C2926-941E-4B11-970D-AE0E63F8F453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10B1C382-A017-4DA1-8ABF-35ACC37EF6DA}"/>
              </a:ext>
            </a:extLst>
          </p:cNvPr>
          <p:cNvGrpSpPr/>
          <p:nvPr/>
        </p:nvGrpSpPr>
        <p:grpSpPr>
          <a:xfrm flipV="1">
            <a:off x="6825402" y="4794373"/>
            <a:ext cx="1347100" cy="556885"/>
            <a:chOff x="6688825" y="1628304"/>
            <a:chExt cx="1347100" cy="556885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D440A18D-12D0-48DC-B1B2-F766E931521B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="" xmlns:a16="http://schemas.microsoft.com/office/drawing/2014/main" id="{65338A82-C9E9-4E8D-A45C-D77206352E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="" xmlns:a16="http://schemas.microsoft.com/office/drawing/2014/main" id="{DAB9C3B0-093D-4EA4-834B-CBD52C20C1D6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="" xmlns:a16="http://schemas.microsoft.com/office/drawing/2014/main" id="{589EE223-8431-4FB3-A238-3C9AD0A211DD}"/>
              </a:ext>
            </a:extLst>
          </p:cNvPr>
          <p:cNvGrpSpPr/>
          <p:nvPr/>
        </p:nvGrpSpPr>
        <p:grpSpPr>
          <a:xfrm flipH="1" flipV="1">
            <a:off x="3586504" y="4785229"/>
            <a:ext cx="1347100" cy="556885"/>
            <a:chOff x="6688825" y="1628304"/>
            <a:chExt cx="1347100" cy="556885"/>
          </a:xfrm>
        </p:grpSpPr>
        <p:sp>
          <p:nvSpPr>
            <p:cNvPr id="21" name="Овал 20">
              <a:extLst>
                <a:ext uri="{FF2B5EF4-FFF2-40B4-BE49-F238E27FC236}">
                  <a16:creationId xmlns="" xmlns:a16="http://schemas.microsoft.com/office/drawing/2014/main" id="{57895D1E-9CE7-4748-9376-83544C4E7C2D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22" name="Прямая соединительная линия 21">
              <a:extLst>
                <a:ext uri="{FF2B5EF4-FFF2-40B4-BE49-F238E27FC236}">
                  <a16:creationId xmlns="" xmlns:a16="http://schemas.microsoft.com/office/drawing/2014/main" id="{25EF3CB4-8215-4C87-9678-784D7B8E28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единительная линия 22">
              <a:extLst>
                <a:ext uri="{FF2B5EF4-FFF2-40B4-BE49-F238E27FC236}">
                  <a16:creationId xmlns="" xmlns:a16="http://schemas.microsoft.com/office/drawing/2014/main" id="{4935F1A0-CF0C-4908-8F14-944DCD6211FB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9A6E051-535A-45AC-821F-47A25F24E800}"/>
              </a:ext>
            </a:extLst>
          </p:cNvPr>
          <p:cNvSpPr/>
          <p:nvPr/>
        </p:nvSpPr>
        <p:spPr>
          <a:xfrm>
            <a:off x="7151634" y="5486583"/>
            <a:ext cx="47995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Clr>
                <a:srgbClr val="9BBB59"/>
              </a:buClr>
            </a:pPr>
            <a:r>
              <a:rPr lang="ru-RU" dirty="0">
                <a:solidFill>
                  <a:prstClr val="black"/>
                </a:solidFill>
                <a:latin typeface="Calibri"/>
              </a:rPr>
              <a:t>Расширение партнерских связей и вовлечение в деятельность ресурсного центра различных групп населения города и области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3677FA96-8DF2-4D47-974D-BE52A8497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959" y="3227808"/>
            <a:ext cx="1641427" cy="1294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E5670060-75CD-4557-A444-B0496086DA72}"/>
              </a:ext>
            </a:extLst>
          </p:cNvPr>
          <p:cNvSpPr/>
          <p:nvPr/>
        </p:nvSpPr>
        <p:spPr>
          <a:xfrm>
            <a:off x="66484" y="1683646"/>
            <a:ext cx="45282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prstClr val="black"/>
                </a:solidFill>
                <a:latin typeface="Calibri"/>
              </a:rPr>
              <a:t>Проведение комплекса мероприятий на базе </a:t>
            </a:r>
            <a:r>
              <a:rPr lang="ru-RU" dirty="0" err="1">
                <a:solidFill>
                  <a:prstClr val="black"/>
                </a:solidFill>
                <a:latin typeface="Calibri"/>
              </a:rPr>
              <a:t>Мининского</a:t>
            </a:r>
            <a:r>
              <a:rPr lang="ru-RU" dirty="0">
                <a:solidFill>
                  <a:prstClr val="black"/>
                </a:solidFill>
                <a:latin typeface="Calibri"/>
              </a:rPr>
              <a:t> университета</a:t>
            </a:r>
            <a:endParaRPr lang="ru-RU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09D7E21F-76D8-4B1D-B2C0-431904CF78AC}"/>
              </a:ext>
            </a:extLst>
          </p:cNvPr>
          <p:cNvSpPr/>
          <p:nvPr/>
        </p:nvSpPr>
        <p:spPr>
          <a:xfrm>
            <a:off x="582846" y="5471692"/>
            <a:ext cx="40348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>
                <a:solidFill>
                  <a:prstClr val="black"/>
                </a:solidFill>
                <a:latin typeface="Calibri"/>
              </a:rPr>
              <a:t>Проведение комплекса мероприятий по повышению квалификации профессиональных кадров региона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102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1"/>
            <a:ext cx="12192000" cy="6855717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5652" y="3747055"/>
            <a:ext cx="8622415" cy="1325563"/>
          </a:xfrm>
        </p:spPr>
        <p:txBody>
          <a:bodyPr>
            <a:norm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48439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8664FE2-907B-4780-AB7F-97DCF704AE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946">
            <a:off x="162216" y="3352460"/>
            <a:ext cx="2926113" cy="29261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A605220A-9A3E-4584-BA1B-FB262AB97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60" y="4898639"/>
            <a:ext cx="2364323" cy="1864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5D088E4-3BF7-4366-900A-E1E5F348B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4" y="233363"/>
            <a:ext cx="9695391" cy="852487"/>
          </a:xfrm>
        </p:spPr>
        <p:txBody>
          <a:bodyPr>
            <a:normAutofit/>
          </a:bodyPr>
          <a:lstStyle/>
          <a:p>
            <a:r>
              <a:rPr lang="ru-RU" sz="4000" dirty="0"/>
              <a:t>Цели и задачи проекта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48FB302A-D566-4CFE-AE18-72D865B3DDB1}"/>
              </a:ext>
            </a:extLst>
          </p:cNvPr>
          <p:cNvSpPr/>
          <p:nvPr/>
        </p:nvSpPr>
        <p:spPr>
          <a:xfrm>
            <a:off x="283678" y="1206501"/>
            <a:ext cx="11437629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b="1" dirty="0">
                <a:cs typeface="Times New Roman" pitchFamily="18" charset="0"/>
              </a:rPr>
              <a:t>Цель</a:t>
            </a:r>
          </a:p>
          <a:p>
            <a:pPr marL="265113">
              <a:spcBef>
                <a:spcPts val="600"/>
              </a:spcBef>
            </a:pPr>
            <a:r>
              <a:rPr lang="ru-RU" dirty="0"/>
              <a:t>Популяризация и продвижение народных художественных промыслов и декоративно прикладного искусства Нижегородской области путем коллаборации вуза с  предприятиями, учебными заведениями, мастерами народных промыслов.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7221788E-D181-412D-8192-05842FB11337}"/>
              </a:ext>
            </a:extLst>
          </p:cNvPr>
          <p:cNvSpPr/>
          <p:nvPr/>
        </p:nvSpPr>
        <p:spPr>
          <a:xfrm>
            <a:off x="5439248" y="2535646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Задачи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DF62FEA8-E813-42AE-A259-36C8CE685F5A}"/>
              </a:ext>
            </a:extLst>
          </p:cNvPr>
          <p:cNvGrpSpPr/>
          <p:nvPr/>
        </p:nvGrpSpPr>
        <p:grpSpPr>
          <a:xfrm>
            <a:off x="2346381" y="3219065"/>
            <a:ext cx="1347100" cy="556885"/>
            <a:chOff x="6688825" y="1628304"/>
            <a:chExt cx="1347100" cy="556885"/>
          </a:xfrm>
        </p:grpSpPr>
        <p:sp>
          <p:nvSpPr>
            <p:cNvPr id="8" name="Овал 7">
              <a:extLst>
                <a:ext uri="{FF2B5EF4-FFF2-40B4-BE49-F238E27FC236}">
                  <a16:creationId xmlns="" xmlns:a16="http://schemas.microsoft.com/office/drawing/2014/main" id="{868695B1-0150-4088-9E8E-A0DAD639EE18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="" xmlns:a16="http://schemas.microsoft.com/office/drawing/2014/main" id="{6C0E5B38-ADB3-4AF1-8C01-8FCC1FD8D2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9">
              <a:extLst>
                <a:ext uri="{FF2B5EF4-FFF2-40B4-BE49-F238E27FC236}">
                  <a16:creationId xmlns="" xmlns:a16="http://schemas.microsoft.com/office/drawing/2014/main" id="{B1593073-98E2-41DD-A283-EA9CD44216F0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0">
            <a:extLst>
              <a:ext uri="{FF2B5EF4-FFF2-40B4-BE49-F238E27FC236}">
                <a16:creationId xmlns="" xmlns:a16="http://schemas.microsoft.com/office/drawing/2014/main" id="{AF9F0C8C-A456-4FCF-8D00-914099673D09}"/>
              </a:ext>
            </a:extLst>
          </p:cNvPr>
          <p:cNvGrpSpPr/>
          <p:nvPr/>
        </p:nvGrpSpPr>
        <p:grpSpPr>
          <a:xfrm>
            <a:off x="2923045" y="4670449"/>
            <a:ext cx="1061350" cy="132599"/>
            <a:chOff x="6688825" y="2052590"/>
            <a:chExt cx="1061350" cy="132599"/>
          </a:xfrm>
        </p:grpSpPr>
        <p:sp>
          <p:nvSpPr>
            <p:cNvPr id="12" name="Овал 11">
              <a:extLst>
                <a:ext uri="{FF2B5EF4-FFF2-40B4-BE49-F238E27FC236}">
                  <a16:creationId xmlns="" xmlns:a16="http://schemas.microsoft.com/office/drawing/2014/main" id="{79BF8067-DD37-4F8A-8548-9F6C070F6376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FC33C020-B862-4724-84C6-12D531CE72CC}"/>
                </a:ext>
              </a:extLst>
            </p:cNvPr>
            <p:cNvCxnSpPr>
              <a:cxnSpLocks/>
            </p:cNvCxnSpPr>
            <p:nvPr/>
          </p:nvCxnSpPr>
          <p:spPr>
            <a:xfrm>
              <a:off x="6732795" y="21269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4">
            <a:extLst>
              <a:ext uri="{FF2B5EF4-FFF2-40B4-BE49-F238E27FC236}">
                <a16:creationId xmlns="" xmlns:a16="http://schemas.microsoft.com/office/drawing/2014/main" id="{D6439C02-F070-47E1-9552-2E7A1DE622C3}"/>
              </a:ext>
            </a:extLst>
          </p:cNvPr>
          <p:cNvGrpSpPr/>
          <p:nvPr/>
        </p:nvGrpSpPr>
        <p:grpSpPr>
          <a:xfrm flipV="1">
            <a:off x="2546391" y="5709916"/>
            <a:ext cx="1347100" cy="556885"/>
            <a:chOff x="6688825" y="1628304"/>
            <a:chExt cx="1347100" cy="556885"/>
          </a:xfrm>
        </p:grpSpPr>
        <p:sp>
          <p:nvSpPr>
            <p:cNvPr id="16" name="Овал 15">
              <a:extLst>
                <a:ext uri="{FF2B5EF4-FFF2-40B4-BE49-F238E27FC236}">
                  <a16:creationId xmlns="" xmlns:a16="http://schemas.microsoft.com/office/drawing/2014/main" id="{DC0BC964-47AF-42FA-BDEB-AE6B3C5BC09A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="" xmlns:a16="http://schemas.microsoft.com/office/drawing/2014/main" id="{14851F0B-37B1-41E8-A91F-649664DC43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>
              <a:extLst>
                <a:ext uri="{FF2B5EF4-FFF2-40B4-BE49-F238E27FC236}">
                  <a16:creationId xmlns="" xmlns:a16="http://schemas.microsoft.com/office/drawing/2014/main" id="{D5163C58-F0F7-4941-97B0-6AAAB47FD34A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5B2AF2CA-1A9E-42AF-B75C-831CFD2DB8C3}"/>
              </a:ext>
            </a:extLst>
          </p:cNvPr>
          <p:cNvSpPr/>
          <p:nvPr/>
        </p:nvSpPr>
        <p:spPr>
          <a:xfrm>
            <a:off x="3969706" y="2970121"/>
            <a:ext cx="72677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SzPct val="106000"/>
            </a:pPr>
            <a:r>
              <a:rPr lang="ru-RU" sz="1600" dirty="0"/>
              <a:t>Способствовать взаимодействию организаций </a:t>
            </a:r>
            <a:r>
              <a:rPr lang="ru-RU" sz="1600" dirty="0" smtClean="0"/>
              <a:t>образования, культуры, общественных объединений, коммерческих организаций, </a:t>
            </a:r>
            <a:r>
              <a:rPr lang="ru-RU" sz="1600" dirty="0"/>
              <a:t>заинтересованных в сохранении и передаче традиций народных художественных промыслов и декоративно прикладного искусства Нижегородской области (далее НХП и ДПИ)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31A2FEB4-BB16-49C6-BBB9-C56AF8D395D6}"/>
              </a:ext>
            </a:extLst>
          </p:cNvPr>
          <p:cNvSpPr/>
          <p:nvPr/>
        </p:nvSpPr>
        <p:spPr>
          <a:xfrm>
            <a:off x="4124128" y="4522872"/>
            <a:ext cx="6544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SzPct val="106000"/>
            </a:pPr>
            <a:r>
              <a:rPr lang="ru-RU" sz="1600" dirty="0"/>
              <a:t>Разработать информационно-образовательный портал «Ресурсный центр развития НХП и ДПИ Нижегородской области»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0DBF283-35E1-4CB0-9D19-EFBCFDEB1749}"/>
              </a:ext>
            </a:extLst>
          </p:cNvPr>
          <p:cNvSpPr/>
          <p:nvPr/>
        </p:nvSpPr>
        <p:spPr>
          <a:xfrm>
            <a:off x="3960166" y="5893653"/>
            <a:ext cx="62982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SzPct val="106000"/>
            </a:pPr>
            <a:r>
              <a:rPr lang="ru-RU" sz="1600" dirty="0"/>
              <a:t>Организовать и провести комплекс мероприятий на базе </a:t>
            </a:r>
            <a:r>
              <a:rPr lang="ru-RU" sz="1600" dirty="0" err="1"/>
              <a:t>Мининского</a:t>
            </a:r>
            <a:r>
              <a:rPr lang="ru-RU" sz="1600" dirty="0"/>
              <a:t> университета, направленных на сохранение и передачу традиций народных промыслов </a:t>
            </a:r>
          </a:p>
        </p:txBody>
      </p:sp>
      <p:pic>
        <p:nvPicPr>
          <p:cNvPr id="23" name="Рисунок 22" descr="Презентация с контрольным списком ">
            <a:extLst>
              <a:ext uri="{FF2B5EF4-FFF2-40B4-BE49-F238E27FC236}">
                <a16:creationId xmlns="" xmlns:a16="http://schemas.microsoft.com/office/drawing/2014/main" id="{D0DDB3FB-CF0B-4185-8185-ECF15CBCA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318" y="4076850"/>
            <a:ext cx="1622854" cy="16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8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B672BC96-2557-4578-AB83-A87E0FD799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946">
            <a:off x="7958588" y="2332699"/>
            <a:ext cx="2926113" cy="2926113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="" xmlns:a16="http://schemas.microsoft.com/office/drawing/2014/main" id="{9BDA339C-C762-431F-96CD-6C8D7DD0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1334" y="233363"/>
            <a:ext cx="9695391" cy="852487"/>
          </a:xfrm>
        </p:spPr>
        <p:txBody>
          <a:bodyPr>
            <a:normAutofit/>
          </a:bodyPr>
          <a:lstStyle/>
          <a:p>
            <a:r>
              <a:rPr lang="ru-RU" sz="4000" dirty="0"/>
              <a:t>Цели и задачи проекта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39AC4E3F-B0DB-4779-BF54-3111C1392B58}"/>
              </a:ext>
            </a:extLst>
          </p:cNvPr>
          <p:cNvGrpSpPr/>
          <p:nvPr/>
        </p:nvGrpSpPr>
        <p:grpSpPr>
          <a:xfrm flipH="1">
            <a:off x="7644500" y="2018747"/>
            <a:ext cx="1347100" cy="556885"/>
            <a:chOff x="6688825" y="1628304"/>
            <a:chExt cx="1347100" cy="556885"/>
          </a:xfrm>
        </p:grpSpPr>
        <p:sp>
          <p:nvSpPr>
            <p:cNvPr id="6" name="Овал 5">
              <a:extLst>
                <a:ext uri="{FF2B5EF4-FFF2-40B4-BE49-F238E27FC236}">
                  <a16:creationId xmlns="" xmlns:a16="http://schemas.microsoft.com/office/drawing/2014/main" id="{F2CD9CB7-7DC2-49E4-912C-5B4370DEB8E2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="" xmlns:a16="http://schemas.microsoft.com/office/drawing/2014/main" id="{61E3F76D-521C-45AD-9A5B-682465B0EE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="" xmlns:a16="http://schemas.microsoft.com/office/drawing/2014/main" id="{DD661268-281C-4534-A107-62D89657EEAA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C91969B3-81E9-40BD-854B-BFEC177E472B}"/>
              </a:ext>
            </a:extLst>
          </p:cNvPr>
          <p:cNvGrpSpPr/>
          <p:nvPr/>
        </p:nvGrpSpPr>
        <p:grpSpPr>
          <a:xfrm flipH="1">
            <a:off x="7152353" y="3199148"/>
            <a:ext cx="1061350" cy="132599"/>
            <a:chOff x="6688825" y="2052590"/>
            <a:chExt cx="1061350" cy="132599"/>
          </a:xfrm>
        </p:grpSpPr>
        <p:sp>
          <p:nvSpPr>
            <p:cNvPr id="10" name="Овал 9">
              <a:extLst>
                <a:ext uri="{FF2B5EF4-FFF2-40B4-BE49-F238E27FC236}">
                  <a16:creationId xmlns="" xmlns:a16="http://schemas.microsoft.com/office/drawing/2014/main" id="{9BC8F6D1-BF1F-4FD0-AD61-15E2A0946498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="" xmlns:a16="http://schemas.microsoft.com/office/drawing/2014/main" id="{D69C89F5-EAC8-4DD0-A795-B364B86283A5}"/>
                </a:ext>
              </a:extLst>
            </p:cNvPr>
            <p:cNvCxnSpPr>
              <a:cxnSpLocks/>
            </p:cNvCxnSpPr>
            <p:nvPr/>
          </p:nvCxnSpPr>
          <p:spPr>
            <a:xfrm>
              <a:off x="6732795" y="21269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A8637FD1-B9F2-4AED-A962-1700F5F31481}"/>
              </a:ext>
            </a:extLst>
          </p:cNvPr>
          <p:cNvGrpSpPr/>
          <p:nvPr/>
        </p:nvGrpSpPr>
        <p:grpSpPr>
          <a:xfrm flipH="1" flipV="1">
            <a:off x="7762780" y="5034168"/>
            <a:ext cx="1347100" cy="556885"/>
            <a:chOff x="6688825" y="1628304"/>
            <a:chExt cx="1347100" cy="556885"/>
          </a:xfrm>
        </p:grpSpPr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9D412CC9-FDAB-44A7-9396-75A4035DF5F7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="" xmlns:a16="http://schemas.microsoft.com/office/drawing/2014/main" id="{4033DEDD-5A92-4614-9AF3-55D4CDA0B6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02185003-DFBB-4AB8-85F7-99E45AA96CA4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63A2B88E-BAB6-4DF5-8C1E-BDE6BAB0ED4B}"/>
              </a:ext>
            </a:extLst>
          </p:cNvPr>
          <p:cNvGrpSpPr/>
          <p:nvPr/>
        </p:nvGrpSpPr>
        <p:grpSpPr>
          <a:xfrm flipH="1">
            <a:off x="7217492" y="4356589"/>
            <a:ext cx="1061350" cy="132599"/>
            <a:chOff x="6688825" y="2052590"/>
            <a:chExt cx="1061350" cy="132599"/>
          </a:xfrm>
        </p:grpSpPr>
        <p:sp>
          <p:nvSpPr>
            <p:cNvPr id="17" name="Овал 16">
              <a:extLst>
                <a:ext uri="{FF2B5EF4-FFF2-40B4-BE49-F238E27FC236}">
                  <a16:creationId xmlns="" xmlns:a16="http://schemas.microsoft.com/office/drawing/2014/main" id="{2ED8D671-D09A-4A21-8740-CA80FD87A6DC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8" name="Прямая соединительная линия 17">
              <a:extLst>
                <a:ext uri="{FF2B5EF4-FFF2-40B4-BE49-F238E27FC236}">
                  <a16:creationId xmlns="" xmlns:a16="http://schemas.microsoft.com/office/drawing/2014/main" id="{D192D859-E60A-415F-A056-48D7353CBB04}"/>
                </a:ext>
              </a:extLst>
            </p:cNvPr>
            <p:cNvCxnSpPr>
              <a:cxnSpLocks/>
            </p:cNvCxnSpPr>
            <p:nvPr/>
          </p:nvCxnSpPr>
          <p:spPr>
            <a:xfrm>
              <a:off x="6732795" y="21269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Рисунок 22" descr="Презентация с контрольным списком ">
            <a:extLst>
              <a:ext uri="{FF2B5EF4-FFF2-40B4-BE49-F238E27FC236}">
                <a16:creationId xmlns="" xmlns:a16="http://schemas.microsoft.com/office/drawing/2014/main" id="{BF707038-ECB1-4F18-8267-75603B9C0E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17477" y="3053370"/>
            <a:ext cx="1622854" cy="1622854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DFA7AB0A-DDA3-4232-8B44-17500AFA0E77}"/>
              </a:ext>
            </a:extLst>
          </p:cNvPr>
          <p:cNvSpPr/>
          <p:nvPr/>
        </p:nvSpPr>
        <p:spPr>
          <a:xfrm>
            <a:off x="681687" y="1599624"/>
            <a:ext cx="69116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Clr>
                <a:schemeClr val="accent6"/>
              </a:buClr>
              <a:buSzPct val="106000"/>
            </a:pPr>
            <a:r>
              <a:rPr lang="ru-RU" sz="1600" dirty="0"/>
              <a:t>Обеспечить проведение курсов повышения квалификации профессиональных кадров в регионе, мастер-классы по обучению ремеслам для всех слоев населения, включая лиц с ОВЗ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CED21249-3718-4B19-8138-EF3F15F888F2}"/>
              </a:ext>
            </a:extLst>
          </p:cNvPr>
          <p:cNvSpPr/>
          <p:nvPr/>
        </p:nvSpPr>
        <p:spPr>
          <a:xfrm>
            <a:off x="84803" y="2894348"/>
            <a:ext cx="7048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/>
              <a:t>Организовать прохождение практик и трудоустройство выпускников факультета по направлению подготовки "Профессиональное обучение", профиль "ДПИ и дизайн" на базе стратегических партнеров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699CDF77-9416-45B5-9CAE-F8A741A584C5}"/>
              </a:ext>
            </a:extLst>
          </p:cNvPr>
          <p:cNvSpPr/>
          <p:nvPr/>
        </p:nvSpPr>
        <p:spPr>
          <a:xfrm>
            <a:off x="1138658" y="4115288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buClr>
                <a:schemeClr val="accent6"/>
              </a:buClr>
              <a:buSzPct val="106000"/>
            </a:pPr>
            <a:r>
              <a:rPr lang="ru-RU" sz="1600" dirty="0"/>
              <a:t>Поддержать студенческие инициативы и творческую активность студентов в области НХП и ДПИ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8C45D32C-C1E2-48FF-B029-C12AC0217EBD}"/>
              </a:ext>
            </a:extLst>
          </p:cNvPr>
          <p:cNvSpPr/>
          <p:nvPr/>
        </p:nvSpPr>
        <p:spPr>
          <a:xfrm>
            <a:off x="2909120" y="5291164"/>
            <a:ext cx="48123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buClr>
                <a:schemeClr val="accent6"/>
              </a:buClr>
              <a:buSzPct val="106000"/>
            </a:pPr>
            <a:r>
              <a:rPr lang="ru-RU" sz="1600" dirty="0"/>
              <a:t>Способствовать организации научных исследований в области НХП и ДПИ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A402F489-597C-4225-94E4-2DF8A21710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60" y="4898639"/>
            <a:ext cx="2364323" cy="1864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7748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8B1DA9-A8DB-4E9F-A6A6-E1A06FC2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партнеры</a:t>
            </a:r>
          </a:p>
        </p:txBody>
      </p:sp>
      <p:pic>
        <p:nvPicPr>
          <p:cNvPr id="84" name="Рисунок 83">
            <a:extLst>
              <a:ext uri="{FF2B5EF4-FFF2-40B4-BE49-F238E27FC236}">
                <a16:creationId xmlns="" xmlns:a16="http://schemas.microsoft.com/office/drawing/2014/main" id="{CAB5E870-41A5-4B2D-9618-036AA0A5E8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790" y="3109425"/>
            <a:ext cx="1352029" cy="1059485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="" xmlns:a16="http://schemas.microsoft.com/office/drawing/2014/main" id="{84A7D986-8FFA-4A77-93A7-900570706F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897" y="1557436"/>
            <a:ext cx="1416205" cy="1049666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="" xmlns:a16="http://schemas.microsoft.com/office/drawing/2014/main" id="{9A0B7A18-B573-4FFA-8450-175C41EA06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289" y="1559327"/>
            <a:ext cx="1256372" cy="1247796"/>
          </a:xfrm>
          <a:prstGeom prst="rect">
            <a:avLst/>
          </a:prstGeom>
        </p:spPr>
      </p:pic>
      <p:sp>
        <p:nvSpPr>
          <p:cNvPr id="87" name="Прямоугольник 86">
            <a:extLst>
              <a:ext uri="{FF2B5EF4-FFF2-40B4-BE49-F238E27FC236}">
                <a16:creationId xmlns="" xmlns:a16="http://schemas.microsoft.com/office/drawing/2014/main" id="{3A492F27-5F55-4527-958B-26A75B303122}"/>
              </a:ext>
            </a:extLst>
          </p:cNvPr>
          <p:cNvSpPr/>
          <p:nvPr/>
        </p:nvSpPr>
        <p:spPr>
          <a:xfrm>
            <a:off x="5424037" y="2982044"/>
            <a:ext cx="1455539" cy="1309986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221" b="-2133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8" name="Picture 2" descr="ÐÐ»Ð°Ð²Ð½Ð°Ñ">
            <a:extLst>
              <a:ext uri="{FF2B5EF4-FFF2-40B4-BE49-F238E27FC236}">
                <a16:creationId xmlns="" xmlns:a16="http://schemas.microsoft.com/office/drawing/2014/main" id="{F5A856A3-D587-46A6-8C33-4899B4417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9691" y="3009474"/>
            <a:ext cx="1551803" cy="10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Рисунок 88">
            <a:extLst>
              <a:ext uri="{FF2B5EF4-FFF2-40B4-BE49-F238E27FC236}">
                <a16:creationId xmlns="" xmlns:a16="http://schemas.microsoft.com/office/drawing/2014/main" id="{E550B9DB-6598-4DF9-BEF8-593E074A68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688" y="1563375"/>
            <a:ext cx="1488561" cy="1049666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="" xmlns:a16="http://schemas.microsoft.com/office/drawing/2014/main" id="{2FBB1DA5-DE13-4324-AC37-C4317BE58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462" y="1518857"/>
            <a:ext cx="1295429" cy="1058357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98BA0818-9E7A-4E2F-A89F-0D52E91D32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05" y="1485789"/>
            <a:ext cx="1540772" cy="1116428"/>
          </a:xfrm>
          <a:prstGeom prst="rect">
            <a:avLst/>
          </a:prstGeom>
        </p:spPr>
      </p:pic>
      <p:sp>
        <p:nvSpPr>
          <p:cNvPr id="92" name="Прямоугольник 91">
            <a:extLst>
              <a:ext uri="{FF2B5EF4-FFF2-40B4-BE49-F238E27FC236}">
                <a16:creationId xmlns="" xmlns:a16="http://schemas.microsoft.com/office/drawing/2014/main" id="{F893DCD6-B5F6-49B6-A677-9E828BD8B5AE}"/>
              </a:ext>
            </a:extLst>
          </p:cNvPr>
          <p:cNvSpPr/>
          <p:nvPr/>
        </p:nvSpPr>
        <p:spPr>
          <a:xfrm>
            <a:off x="530674" y="2890994"/>
            <a:ext cx="1455539" cy="1242326"/>
          </a:xfrm>
          <a:prstGeom prst="rect">
            <a:avLst/>
          </a:prstGeom>
          <a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9056" b="-22786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3" name="Группа 92">
            <a:extLst>
              <a:ext uri="{FF2B5EF4-FFF2-40B4-BE49-F238E27FC236}">
                <a16:creationId xmlns="" xmlns:a16="http://schemas.microsoft.com/office/drawing/2014/main" id="{AC99585E-23AE-49B8-88A6-3D724C287A7D}"/>
              </a:ext>
            </a:extLst>
          </p:cNvPr>
          <p:cNvGrpSpPr/>
          <p:nvPr/>
        </p:nvGrpSpPr>
        <p:grpSpPr>
          <a:xfrm>
            <a:off x="636032" y="4140942"/>
            <a:ext cx="1295429" cy="407550"/>
            <a:chOff x="773043" y="1051584"/>
            <a:chExt cx="1295429" cy="407550"/>
          </a:xfrm>
        </p:grpSpPr>
        <p:sp>
          <p:nvSpPr>
            <p:cNvPr id="94" name="Облачко с текстом: прямоугольное 93">
              <a:extLst>
                <a:ext uri="{FF2B5EF4-FFF2-40B4-BE49-F238E27FC236}">
                  <a16:creationId xmlns="" xmlns:a16="http://schemas.microsoft.com/office/drawing/2014/main" id="{3CE97F36-397C-461E-B1F7-E42B0A2138F9}"/>
                </a:ext>
              </a:extLst>
            </p:cNvPr>
            <p:cNvSpPr/>
            <p:nvPr/>
          </p:nvSpPr>
          <p:spPr>
            <a:xfrm>
              <a:off x="773043" y="1051584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Облачко с текстом: прямоугольное 5">
              <a:extLst>
                <a:ext uri="{FF2B5EF4-FFF2-40B4-BE49-F238E27FC236}">
                  <a16:creationId xmlns="" xmlns:a16="http://schemas.microsoft.com/office/drawing/2014/main" id="{38358C99-9AB4-409F-8D12-156D20D9D000}"/>
                </a:ext>
              </a:extLst>
            </p:cNvPr>
            <p:cNvSpPr txBox="1"/>
            <p:nvPr/>
          </p:nvSpPr>
          <p:spPr>
            <a:xfrm>
              <a:off x="773043" y="1051584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Палата ремесел</a:t>
              </a:r>
            </a:p>
          </p:txBody>
        </p:sp>
      </p:grpSp>
      <p:grpSp>
        <p:nvGrpSpPr>
          <p:cNvPr id="96" name="Группа 95">
            <a:extLst>
              <a:ext uri="{FF2B5EF4-FFF2-40B4-BE49-F238E27FC236}">
                <a16:creationId xmlns="" xmlns:a16="http://schemas.microsoft.com/office/drawing/2014/main" id="{0A7154DA-23B4-42A2-A64B-473D17308108}"/>
              </a:ext>
            </a:extLst>
          </p:cNvPr>
          <p:cNvGrpSpPr/>
          <p:nvPr/>
        </p:nvGrpSpPr>
        <p:grpSpPr>
          <a:xfrm>
            <a:off x="2245215" y="4142847"/>
            <a:ext cx="1295429" cy="407550"/>
            <a:chOff x="2374136" y="1051584"/>
            <a:chExt cx="1295429" cy="407550"/>
          </a:xfrm>
        </p:grpSpPr>
        <p:sp>
          <p:nvSpPr>
            <p:cNvPr id="97" name="Облачко с текстом: прямоугольное 96">
              <a:extLst>
                <a:ext uri="{FF2B5EF4-FFF2-40B4-BE49-F238E27FC236}">
                  <a16:creationId xmlns="" xmlns:a16="http://schemas.microsoft.com/office/drawing/2014/main" id="{B1C9C548-C415-49A9-A28B-C1ACBAA015C5}"/>
                </a:ext>
              </a:extLst>
            </p:cNvPr>
            <p:cNvSpPr/>
            <p:nvPr/>
          </p:nvSpPr>
          <p:spPr>
            <a:xfrm>
              <a:off x="2374136" y="1051584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Облачко с текстом: прямоугольное 8">
              <a:extLst>
                <a:ext uri="{FF2B5EF4-FFF2-40B4-BE49-F238E27FC236}">
                  <a16:creationId xmlns="" xmlns:a16="http://schemas.microsoft.com/office/drawing/2014/main" id="{89094DD7-4E8D-4957-AD92-BA74B0AF4C2B}"/>
                </a:ext>
              </a:extLst>
            </p:cNvPr>
            <p:cNvSpPr txBox="1"/>
            <p:nvPr/>
          </p:nvSpPr>
          <p:spPr>
            <a:xfrm>
              <a:off x="2374136" y="1051584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Городецкая фабрика </a:t>
              </a:r>
              <a:r>
                <a:rPr lang="ru-RU" sz="800" kern="1200" dirty="0" err="1"/>
                <a:t>золотной</a:t>
              </a:r>
              <a:r>
                <a:rPr lang="ru-RU" sz="800" kern="1200" dirty="0"/>
                <a:t> вышивки</a:t>
              </a:r>
            </a:p>
          </p:txBody>
        </p:sp>
      </p:grpSp>
      <p:sp>
        <p:nvSpPr>
          <p:cNvPr id="99" name="Прямоугольник 98">
            <a:extLst>
              <a:ext uri="{FF2B5EF4-FFF2-40B4-BE49-F238E27FC236}">
                <a16:creationId xmlns="" xmlns:a16="http://schemas.microsoft.com/office/drawing/2014/main" id="{0EAF2EE9-4867-4E95-B721-22E2B5D901E0}"/>
              </a:ext>
            </a:extLst>
          </p:cNvPr>
          <p:cNvSpPr/>
          <p:nvPr/>
        </p:nvSpPr>
        <p:spPr>
          <a:xfrm>
            <a:off x="10195277" y="4705592"/>
            <a:ext cx="1455539" cy="1164431"/>
          </a:xfrm>
          <a:prstGeom prst="rect">
            <a:avLst/>
          </a:prstGeom>
          <a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000" r="-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0" name="Группа 99">
            <a:extLst>
              <a:ext uri="{FF2B5EF4-FFF2-40B4-BE49-F238E27FC236}">
                <a16:creationId xmlns="" xmlns:a16="http://schemas.microsoft.com/office/drawing/2014/main" id="{61ED75CD-6825-4E6F-B66A-48EA57F18E4B}"/>
              </a:ext>
            </a:extLst>
          </p:cNvPr>
          <p:cNvGrpSpPr/>
          <p:nvPr/>
        </p:nvGrpSpPr>
        <p:grpSpPr>
          <a:xfrm>
            <a:off x="10343528" y="5770832"/>
            <a:ext cx="1295429" cy="407550"/>
            <a:chOff x="3975228" y="1051584"/>
            <a:chExt cx="1295429" cy="407550"/>
          </a:xfrm>
        </p:grpSpPr>
        <p:sp>
          <p:nvSpPr>
            <p:cNvPr id="101" name="Облачко с текстом: прямоугольное 100">
              <a:extLst>
                <a:ext uri="{FF2B5EF4-FFF2-40B4-BE49-F238E27FC236}">
                  <a16:creationId xmlns="" xmlns:a16="http://schemas.microsoft.com/office/drawing/2014/main" id="{F674132E-F5DD-4D6A-A013-D20706887668}"/>
                </a:ext>
              </a:extLst>
            </p:cNvPr>
            <p:cNvSpPr/>
            <p:nvPr/>
          </p:nvSpPr>
          <p:spPr>
            <a:xfrm>
              <a:off x="3975228" y="1051584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Облачко с текстом: прямоугольное 11">
              <a:extLst>
                <a:ext uri="{FF2B5EF4-FFF2-40B4-BE49-F238E27FC236}">
                  <a16:creationId xmlns="" xmlns:a16="http://schemas.microsoft.com/office/drawing/2014/main" id="{5C253137-AC60-44D0-AEC2-90FC74577FDD}"/>
                </a:ext>
              </a:extLst>
            </p:cNvPr>
            <p:cNvSpPr txBox="1"/>
            <p:nvPr/>
          </p:nvSpPr>
          <p:spPr>
            <a:xfrm>
              <a:off x="3975228" y="1051584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Музей народных  художественных промыслов</a:t>
              </a:r>
            </a:p>
          </p:txBody>
        </p:sp>
      </p:grpSp>
      <p:sp>
        <p:nvSpPr>
          <p:cNvPr id="103" name="Прямоугольник 102">
            <a:extLst>
              <a:ext uri="{FF2B5EF4-FFF2-40B4-BE49-F238E27FC236}">
                <a16:creationId xmlns="" xmlns:a16="http://schemas.microsoft.com/office/drawing/2014/main" id="{FC6477D6-ED87-4B34-BF0F-289E87A6AAC0}"/>
              </a:ext>
            </a:extLst>
          </p:cNvPr>
          <p:cNvSpPr/>
          <p:nvPr/>
        </p:nvSpPr>
        <p:spPr>
          <a:xfrm>
            <a:off x="6956131" y="4581122"/>
            <a:ext cx="1455539" cy="1164431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4" name="Группа 103">
            <a:extLst>
              <a:ext uri="{FF2B5EF4-FFF2-40B4-BE49-F238E27FC236}">
                <a16:creationId xmlns="" xmlns:a16="http://schemas.microsoft.com/office/drawing/2014/main" id="{C91C50C6-F856-4512-971E-A9221372BAF9}"/>
              </a:ext>
            </a:extLst>
          </p:cNvPr>
          <p:cNvGrpSpPr/>
          <p:nvPr/>
        </p:nvGrpSpPr>
        <p:grpSpPr>
          <a:xfrm>
            <a:off x="7056154" y="5738819"/>
            <a:ext cx="1295429" cy="407550"/>
            <a:chOff x="5622983" y="1040523"/>
            <a:chExt cx="1295429" cy="407550"/>
          </a:xfrm>
        </p:grpSpPr>
        <p:sp>
          <p:nvSpPr>
            <p:cNvPr id="105" name="Облачко с текстом: прямоугольное 104">
              <a:extLst>
                <a:ext uri="{FF2B5EF4-FFF2-40B4-BE49-F238E27FC236}">
                  <a16:creationId xmlns="" xmlns:a16="http://schemas.microsoft.com/office/drawing/2014/main" id="{557BC637-57B8-4173-BBD3-FA543A735EF5}"/>
                </a:ext>
              </a:extLst>
            </p:cNvPr>
            <p:cNvSpPr/>
            <p:nvPr/>
          </p:nvSpPr>
          <p:spPr>
            <a:xfrm>
              <a:off x="5622983" y="1040523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Облачко с текстом: прямоугольное 14">
              <a:extLst>
                <a:ext uri="{FF2B5EF4-FFF2-40B4-BE49-F238E27FC236}">
                  <a16:creationId xmlns="" xmlns:a16="http://schemas.microsoft.com/office/drawing/2014/main" id="{D92F54C5-BBD0-4F47-B28F-7AEA10F18A60}"/>
                </a:ext>
              </a:extLst>
            </p:cNvPr>
            <p:cNvSpPr txBox="1"/>
            <p:nvPr/>
          </p:nvSpPr>
          <p:spPr>
            <a:xfrm>
              <a:off x="5622983" y="1040523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Эко-клуб «Русские традиции»</a:t>
              </a:r>
            </a:p>
          </p:txBody>
        </p:sp>
      </p:grpSp>
      <p:sp>
        <p:nvSpPr>
          <p:cNvPr id="107" name="Прямоугольник 106">
            <a:extLst>
              <a:ext uri="{FF2B5EF4-FFF2-40B4-BE49-F238E27FC236}">
                <a16:creationId xmlns="" xmlns:a16="http://schemas.microsoft.com/office/drawing/2014/main" id="{303F2E13-7F69-4995-9BF6-BA77B08ED4B8}"/>
              </a:ext>
            </a:extLst>
          </p:cNvPr>
          <p:cNvSpPr/>
          <p:nvPr/>
        </p:nvSpPr>
        <p:spPr>
          <a:xfrm>
            <a:off x="5328151" y="4613952"/>
            <a:ext cx="1455539" cy="1309986"/>
          </a:xfrm>
          <a:prstGeom prst="rect">
            <a:avLst/>
          </a:prstGeom>
          <a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8" name="Группа 107">
            <a:extLst>
              <a:ext uri="{FF2B5EF4-FFF2-40B4-BE49-F238E27FC236}">
                <a16:creationId xmlns="" xmlns:a16="http://schemas.microsoft.com/office/drawing/2014/main" id="{F6183F6C-30A6-4874-996C-C39BA8E669EC}"/>
              </a:ext>
            </a:extLst>
          </p:cNvPr>
          <p:cNvGrpSpPr/>
          <p:nvPr/>
        </p:nvGrpSpPr>
        <p:grpSpPr>
          <a:xfrm>
            <a:off x="5424737" y="5772988"/>
            <a:ext cx="1295429" cy="407550"/>
            <a:chOff x="7177414" y="1051584"/>
            <a:chExt cx="1295429" cy="407550"/>
          </a:xfrm>
        </p:grpSpPr>
        <p:sp>
          <p:nvSpPr>
            <p:cNvPr id="109" name="Облачко с текстом: прямоугольное 108">
              <a:extLst>
                <a:ext uri="{FF2B5EF4-FFF2-40B4-BE49-F238E27FC236}">
                  <a16:creationId xmlns="" xmlns:a16="http://schemas.microsoft.com/office/drawing/2014/main" id="{C5AD4A3D-8553-4984-A09F-1D169FA3D737}"/>
                </a:ext>
              </a:extLst>
            </p:cNvPr>
            <p:cNvSpPr/>
            <p:nvPr/>
          </p:nvSpPr>
          <p:spPr>
            <a:xfrm>
              <a:off x="7177414" y="1051584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Облачко с текстом: прямоугольное 17">
              <a:extLst>
                <a:ext uri="{FF2B5EF4-FFF2-40B4-BE49-F238E27FC236}">
                  <a16:creationId xmlns="" xmlns:a16="http://schemas.microsoft.com/office/drawing/2014/main" id="{A1DD84B3-9ADE-4C32-9583-670243609D5F}"/>
                </a:ext>
              </a:extLst>
            </p:cNvPr>
            <p:cNvSpPr txBox="1"/>
            <p:nvPr/>
          </p:nvSpPr>
          <p:spPr>
            <a:xfrm>
              <a:off x="7177414" y="1051584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Дом ветеранов ГАЗ</a:t>
              </a:r>
            </a:p>
          </p:txBody>
        </p:sp>
      </p:grpSp>
      <p:sp>
        <p:nvSpPr>
          <p:cNvPr id="111" name="Прямоугольник 110">
            <a:extLst>
              <a:ext uri="{FF2B5EF4-FFF2-40B4-BE49-F238E27FC236}">
                <a16:creationId xmlns="" xmlns:a16="http://schemas.microsoft.com/office/drawing/2014/main" id="{96F07372-0793-4A1C-B2A3-42847DBB1C63}"/>
              </a:ext>
            </a:extLst>
          </p:cNvPr>
          <p:cNvSpPr/>
          <p:nvPr/>
        </p:nvSpPr>
        <p:spPr>
          <a:xfrm>
            <a:off x="582476" y="4548492"/>
            <a:ext cx="1455539" cy="1340939"/>
          </a:xfrm>
          <a:prstGeom prst="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8" r="58" b="-19834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2" name="Группа 111">
            <a:extLst>
              <a:ext uri="{FF2B5EF4-FFF2-40B4-BE49-F238E27FC236}">
                <a16:creationId xmlns="" xmlns:a16="http://schemas.microsoft.com/office/drawing/2014/main" id="{B5DD0868-7061-46E0-95BC-3F29300651B3}"/>
              </a:ext>
            </a:extLst>
          </p:cNvPr>
          <p:cNvGrpSpPr/>
          <p:nvPr/>
        </p:nvGrpSpPr>
        <p:grpSpPr>
          <a:xfrm>
            <a:off x="662522" y="5772988"/>
            <a:ext cx="1295429" cy="407550"/>
            <a:chOff x="773043" y="2652677"/>
            <a:chExt cx="1295429" cy="407550"/>
          </a:xfrm>
        </p:grpSpPr>
        <p:sp>
          <p:nvSpPr>
            <p:cNvPr id="113" name="Облачко с текстом: прямоугольное 112">
              <a:extLst>
                <a:ext uri="{FF2B5EF4-FFF2-40B4-BE49-F238E27FC236}">
                  <a16:creationId xmlns="" xmlns:a16="http://schemas.microsoft.com/office/drawing/2014/main" id="{F4B184EE-2AFC-4AA4-B5BF-A032033C5A93}"/>
                </a:ext>
              </a:extLst>
            </p:cNvPr>
            <p:cNvSpPr/>
            <p:nvPr/>
          </p:nvSpPr>
          <p:spPr>
            <a:xfrm>
              <a:off x="773043" y="2652677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4" name="Облачко с текстом: прямоугольное 20">
              <a:extLst>
                <a:ext uri="{FF2B5EF4-FFF2-40B4-BE49-F238E27FC236}">
                  <a16:creationId xmlns="" xmlns:a16="http://schemas.microsoft.com/office/drawing/2014/main" id="{B52DC63A-6287-4BB6-96B5-9427199F01F2}"/>
                </a:ext>
              </a:extLst>
            </p:cNvPr>
            <p:cNvSpPr txBox="1"/>
            <p:nvPr/>
          </p:nvSpPr>
          <p:spPr>
            <a:xfrm>
              <a:off x="773043" y="2652677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Фабрика «Городецкая роспись»</a:t>
              </a:r>
            </a:p>
          </p:txBody>
        </p:sp>
      </p:grpSp>
      <p:sp>
        <p:nvSpPr>
          <p:cNvPr id="115" name="Прямоугольник 114">
            <a:extLst>
              <a:ext uri="{FF2B5EF4-FFF2-40B4-BE49-F238E27FC236}">
                <a16:creationId xmlns="" xmlns:a16="http://schemas.microsoft.com/office/drawing/2014/main" id="{89FFBAE3-37C5-4146-93B1-38A4CB1641C4}"/>
              </a:ext>
            </a:extLst>
          </p:cNvPr>
          <p:cNvSpPr/>
          <p:nvPr/>
        </p:nvSpPr>
        <p:spPr>
          <a:xfrm>
            <a:off x="2132616" y="4725000"/>
            <a:ext cx="1455539" cy="1164431"/>
          </a:xfrm>
          <a:prstGeom prst="rect">
            <a:avLst/>
          </a:prstGeom>
          <a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6" name="Группа 115">
            <a:extLst>
              <a:ext uri="{FF2B5EF4-FFF2-40B4-BE49-F238E27FC236}">
                <a16:creationId xmlns="" xmlns:a16="http://schemas.microsoft.com/office/drawing/2014/main" id="{C808FFDA-404C-4407-896B-22C1C8980EB1}"/>
              </a:ext>
            </a:extLst>
          </p:cNvPr>
          <p:cNvGrpSpPr/>
          <p:nvPr/>
        </p:nvGrpSpPr>
        <p:grpSpPr>
          <a:xfrm>
            <a:off x="2263615" y="5772988"/>
            <a:ext cx="1295429" cy="407550"/>
            <a:chOff x="2374136" y="2652677"/>
            <a:chExt cx="1295429" cy="407550"/>
          </a:xfrm>
        </p:grpSpPr>
        <p:sp>
          <p:nvSpPr>
            <p:cNvPr id="117" name="Облачко с текстом: прямоугольное 116">
              <a:extLst>
                <a:ext uri="{FF2B5EF4-FFF2-40B4-BE49-F238E27FC236}">
                  <a16:creationId xmlns="" xmlns:a16="http://schemas.microsoft.com/office/drawing/2014/main" id="{FC2AF557-5853-451A-9DC4-2AF9705DE19C}"/>
                </a:ext>
              </a:extLst>
            </p:cNvPr>
            <p:cNvSpPr/>
            <p:nvPr/>
          </p:nvSpPr>
          <p:spPr>
            <a:xfrm>
              <a:off x="2374136" y="2652677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8" name="Облачко с текстом: прямоугольное 23">
              <a:extLst>
                <a:ext uri="{FF2B5EF4-FFF2-40B4-BE49-F238E27FC236}">
                  <a16:creationId xmlns="" xmlns:a16="http://schemas.microsoft.com/office/drawing/2014/main" id="{D4C08E9F-389C-438F-9A5C-592606D48E9E}"/>
                </a:ext>
              </a:extLst>
            </p:cNvPr>
            <p:cNvSpPr txBox="1"/>
            <p:nvPr/>
          </p:nvSpPr>
          <p:spPr>
            <a:xfrm>
              <a:off x="2374136" y="2652677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Город мастеров</a:t>
              </a:r>
            </a:p>
          </p:txBody>
        </p:sp>
      </p:grpSp>
      <p:grpSp>
        <p:nvGrpSpPr>
          <p:cNvPr id="119" name="Группа 118">
            <a:extLst>
              <a:ext uri="{FF2B5EF4-FFF2-40B4-BE49-F238E27FC236}">
                <a16:creationId xmlns="" xmlns:a16="http://schemas.microsoft.com/office/drawing/2014/main" id="{9C2C4991-BC75-40E5-856C-2728BAD5E81D}"/>
              </a:ext>
            </a:extLst>
          </p:cNvPr>
          <p:cNvGrpSpPr/>
          <p:nvPr/>
        </p:nvGrpSpPr>
        <p:grpSpPr>
          <a:xfrm>
            <a:off x="3864079" y="4146016"/>
            <a:ext cx="1295429" cy="407550"/>
            <a:chOff x="3975228" y="2652677"/>
            <a:chExt cx="1295429" cy="407550"/>
          </a:xfrm>
        </p:grpSpPr>
        <p:sp>
          <p:nvSpPr>
            <p:cNvPr id="120" name="Облачко с текстом: прямоугольное 119">
              <a:extLst>
                <a:ext uri="{FF2B5EF4-FFF2-40B4-BE49-F238E27FC236}">
                  <a16:creationId xmlns="" xmlns:a16="http://schemas.microsoft.com/office/drawing/2014/main" id="{FDB06794-A5C0-4601-ACC3-6E2C954CF8BA}"/>
                </a:ext>
              </a:extLst>
            </p:cNvPr>
            <p:cNvSpPr/>
            <p:nvPr/>
          </p:nvSpPr>
          <p:spPr>
            <a:xfrm>
              <a:off x="3975228" y="2652677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1" name="Облачко с текстом: прямоугольное 26">
              <a:extLst>
                <a:ext uri="{FF2B5EF4-FFF2-40B4-BE49-F238E27FC236}">
                  <a16:creationId xmlns="" xmlns:a16="http://schemas.microsoft.com/office/drawing/2014/main" id="{0EB2FF6B-A1DD-44BE-8BE7-7C23657DAC0D}"/>
                </a:ext>
              </a:extLst>
            </p:cNvPr>
            <p:cNvSpPr txBox="1"/>
            <p:nvPr/>
          </p:nvSpPr>
          <p:spPr>
            <a:xfrm>
              <a:off x="3975228" y="2652677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Дом детского творчества им. Чкалова</a:t>
              </a:r>
            </a:p>
          </p:txBody>
        </p:sp>
      </p:grpSp>
      <p:grpSp>
        <p:nvGrpSpPr>
          <p:cNvPr id="122" name="Группа 121">
            <a:extLst>
              <a:ext uri="{FF2B5EF4-FFF2-40B4-BE49-F238E27FC236}">
                <a16:creationId xmlns="" xmlns:a16="http://schemas.microsoft.com/office/drawing/2014/main" id="{EBFD95CA-4596-4C3D-87F0-77F59472229A}"/>
              </a:ext>
            </a:extLst>
          </p:cNvPr>
          <p:cNvGrpSpPr/>
          <p:nvPr/>
        </p:nvGrpSpPr>
        <p:grpSpPr>
          <a:xfrm>
            <a:off x="5477398" y="2574493"/>
            <a:ext cx="1295429" cy="407550"/>
            <a:chOff x="5576321" y="2652677"/>
            <a:chExt cx="1295429" cy="407550"/>
          </a:xfrm>
        </p:grpSpPr>
        <p:sp>
          <p:nvSpPr>
            <p:cNvPr id="123" name="Облачко с текстом: прямоугольное 122">
              <a:extLst>
                <a:ext uri="{FF2B5EF4-FFF2-40B4-BE49-F238E27FC236}">
                  <a16:creationId xmlns="" xmlns:a16="http://schemas.microsoft.com/office/drawing/2014/main" id="{6BB3159E-B6CA-4243-923F-554A9DBCC900}"/>
                </a:ext>
              </a:extLst>
            </p:cNvPr>
            <p:cNvSpPr/>
            <p:nvPr/>
          </p:nvSpPr>
          <p:spPr>
            <a:xfrm>
              <a:off x="5576321" y="2652677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4" name="Облачко с текстом: прямоугольное 29">
              <a:extLst>
                <a:ext uri="{FF2B5EF4-FFF2-40B4-BE49-F238E27FC236}">
                  <a16:creationId xmlns="" xmlns:a16="http://schemas.microsoft.com/office/drawing/2014/main" id="{89FC87F1-BE54-4EE1-8478-C7E5DB6778B8}"/>
                </a:ext>
              </a:extLst>
            </p:cNvPr>
            <p:cNvSpPr txBox="1"/>
            <p:nvPr/>
          </p:nvSpPr>
          <p:spPr>
            <a:xfrm>
              <a:off x="5576321" y="2652677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Усадьба Рукавишниковых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="" xmlns:a16="http://schemas.microsoft.com/office/drawing/2014/main" id="{CBDA29E5-AF00-4EAA-AEFB-9B3E7FF65EA7}"/>
              </a:ext>
            </a:extLst>
          </p:cNvPr>
          <p:cNvGrpSpPr/>
          <p:nvPr/>
        </p:nvGrpSpPr>
        <p:grpSpPr>
          <a:xfrm>
            <a:off x="7078491" y="2574493"/>
            <a:ext cx="1295429" cy="407550"/>
            <a:chOff x="7177414" y="2652677"/>
            <a:chExt cx="1295429" cy="407550"/>
          </a:xfrm>
        </p:grpSpPr>
        <p:sp>
          <p:nvSpPr>
            <p:cNvPr id="126" name="Облачко с текстом: прямоугольное 125">
              <a:extLst>
                <a:ext uri="{FF2B5EF4-FFF2-40B4-BE49-F238E27FC236}">
                  <a16:creationId xmlns="" xmlns:a16="http://schemas.microsoft.com/office/drawing/2014/main" id="{BF3EB8C4-1262-48BA-B50B-352CD12BBD84}"/>
                </a:ext>
              </a:extLst>
            </p:cNvPr>
            <p:cNvSpPr/>
            <p:nvPr/>
          </p:nvSpPr>
          <p:spPr>
            <a:xfrm>
              <a:off x="7177414" y="2652677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7" name="Облачко с текстом: прямоугольное 32">
              <a:extLst>
                <a:ext uri="{FF2B5EF4-FFF2-40B4-BE49-F238E27FC236}">
                  <a16:creationId xmlns="" xmlns:a16="http://schemas.microsoft.com/office/drawing/2014/main" id="{EFD5DE74-6CD0-4F1D-B216-0D9F78ED4C7B}"/>
                </a:ext>
              </a:extLst>
            </p:cNvPr>
            <p:cNvSpPr txBox="1"/>
            <p:nvPr/>
          </p:nvSpPr>
          <p:spPr>
            <a:xfrm>
              <a:off x="7177414" y="2652677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ЗАО </a:t>
              </a:r>
              <a:r>
                <a:rPr lang="ru-RU" sz="800" kern="1200" dirty="0" err="1"/>
                <a:t>Казаковская</a:t>
              </a:r>
              <a:r>
                <a:rPr lang="ru-RU" sz="800" kern="1200" dirty="0"/>
                <a:t> филигрань</a:t>
              </a:r>
            </a:p>
          </p:txBody>
        </p:sp>
      </p:grpSp>
      <p:sp>
        <p:nvSpPr>
          <p:cNvPr id="128" name="Прямоугольник 127">
            <a:extLst>
              <a:ext uri="{FF2B5EF4-FFF2-40B4-BE49-F238E27FC236}">
                <a16:creationId xmlns="" xmlns:a16="http://schemas.microsoft.com/office/drawing/2014/main" id="{0DDE087C-1840-4C7B-A548-7BDA564D60A6}"/>
              </a:ext>
            </a:extLst>
          </p:cNvPr>
          <p:cNvSpPr/>
          <p:nvPr/>
        </p:nvSpPr>
        <p:spPr>
          <a:xfrm>
            <a:off x="10212091" y="3194099"/>
            <a:ext cx="1455539" cy="1164431"/>
          </a:xfrm>
          <a:prstGeom prst="rect">
            <a:avLst/>
          </a:prstGeom>
          <a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000" r="-10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29" name="Группа 128">
            <a:extLst>
              <a:ext uri="{FF2B5EF4-FFF2-40B4-BE49-F238E27FC236}">
                <a16:creationId xmlns="" xmlns:a16="http://schemas.microsoft.com/office/drawing/2014/main" id="{1AA34A8A-EDA7-4F28-AEE4-D803FD568972}"/>
              </a:ext>
            </a:extLst>
          </p:cNvPr>
          <p:cNvGrpSpPr/>
          <p:nvPr/>
        </p:nvGrpSpPr>
        <p:grpSpPr>
          <a:xfrm>
            <a:off x="10368969" y="4233460"/>
            <a:ext cx="1295429" cy="407550"/>
            <a:chOff x="773043" y="4253770"/>
            <a:chExt cx="1295429" cy="407550"/>
          </a:xfrm>
        </p:grpSpPr>
        <p:sp>
          <p:nvSpPr>
            <p:cNvPr id="130" name="Облачко с текстом: прямоугольное 129">
              <a:extLst>
                <a:ext uri="{FF2B5EF4-FFF2-40B4-BE49-F238E27FC236}">
                  <a16:creationId xmlns="" xmlns:a16="http://schemas.microsoft.com/office/drawing/2014/main" id="{2995CE4C-2BA7-4E75-B183-1D4C202E48A0}"/>
                </a:ext>
              </a:extLst>
            </p:cNvPr>
            <p:cNvSpPr/>
            <p:nvPr/>
          </p:nvSpPr>
          <p:spPr>
            <a:xfrm>
              <a:off x="773043" y="4253770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1" name="Облачко с текстом: прямоугольное 35">
              <a:extLst>
                <a:ext uri="{FF2B5EF4-FFF2-40B4-BE49-F238E27FC236}">
                  <a16:creationId xmlns="" xmlns:a16="http://schemas.microsoft.com/office/drawing/2014/main" id="{D3C9FC2B-32B7-4A56-B43E-C6511987C7B5}"/>
                </a:ext>
              </a:extLst>
            </p:cNvPr>
            <p:cNvSpPr txBox="1"/>
            <p:nvPr/>
          </p:nvSpPr>
          <p:spPr>
            <a:xfrm>
              <a:off x="773043" y="4253770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Музей-заповедник «Щелковский хутор»</a:t>
              </a:r>
            </a:p>
          </p:txBody>
        </p:sp>
      </p:grpSp>
      <p:grpSp>
        <p:nvGrpSpPr>
          <p:cNvPr id="132" name="Группа 131">
            <a:extLst>
              <a:ext uri="{FF2B5EF4-FFF2-40B4-BE49-F238E27FC236}">
                <a16:creationId xmlns="" xmlns:a16="http://schemas.microsoft.com/office/drawing/2014/main" id="{AFEF0476-5529-47B7-A612-958151BB3062}"/>
              </a:ext>
            </a:extLst>
          </p:cNvPr>
          <p:cNvGrpSpPr/>
          <p:nvPr/>
        </p:nvGrpSpPr>
        <p:grpSpPr>
          <a:xfrm>
            <a:off x="3848699" y="2566845"/>
            <a:ext cx="1295429" cy="407550"/>
            <a:chOff x="2374136" y="4253770"/>
            <a:chExt cx="1295429" cy="407550"/>
          </a:xfrm>
        </p:grpSpPr>
        <p:sp>
          <p:nvSpPr>
            <p:cNvPr id="133" name="Облачко с текстом: прямоугольное 132">
              <a:extLst>
                <a:ext uri="{FF2B5EF4-FFF2-40B4-BE49-F238E27FC236}">
                  <a16:creationId xmlns="" xmlns:a16="http://schemas.microsoft.com/office/drawing/2014/main" id="{8677E4D3-7EFA-4A96-8961-AA51F7CF5EBC}"/>
                </a:ext>
              </a:extLst>
            </p:cNvPr>
            <p:cNvSpPr/>
            <p:nvPr/>
          </p:nvSpPr>
          <p:spPr>
            <a:xfrm>
              <a:off x="2374136" y="4253770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4" name="Облачко с текстом: прямоугольное 38">
              <a:extLst>
                <a:ext uri="{FF2B5EF4-FFF2-40B4-BE49-F238E27FC236}">
                  <a16:creationId xmlns="" xmlns:a16="http://schemas.microsoft.com/office/drawing/2014/main" id="{69B79E0C-5705-4683-9324-FACCC0606BED}"/>
                </a:ext>
              </a:extLst>
            </p:cNvPr>
            <p:cNvSpPr txBox="1"/>
            <p:nvPr/>
          </p:nvSpPr>
          <p:spPr>
            <a:xfrm>
              <a:off x="2374136" y="4253770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Нижегородское художественное училище</a:t>
              </a:r>
            </a:p>
          </p:txBody>
        </p:sp>
      </p:grpSp>
      <p:sp>
        <p:nvSpPr>
          <p:cNvPr id="135" name="Прямоугольник 134">
            <a:extLst>
              <a:ext uri="{FF2B5EF4-FFF2-40B4-BE49-F238E27FC236}">
                <a16:creationId xmlns="" xmlns:a16="http://schemas.microsoft.com/office/drawing/2014/main" id="{554B3950-2008-4420-81BF-8F6CBE2E0267}"/>
              </a:ext>
            </a:extLst>
          </p:cNvPr>
          <p:cNvSpPr/>
          <p:nvPr/>
        </p:nvSpPr>
        <p:spPr>
          <a:xfrm>
            <a:off x="3715828" y="4551026"/>
            <a:ext cx="1455539" cy="1372912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4678" b="-39863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6" name="Группа 135">
            <a:extLst>
              <a:ext uri="{FF2B5EF4-FFF2-40B4-BE49-F238E27FC236}">
                <a16:creationId xmlns="" xmlns:a16="http://schemas.microsoft.com/office/drawing/2014/main" id="{A298EA9B-DE49-4155-8BCE-5B31D24AA2EE}"/>
              </a:ext>
            </a:extLst>
          </p:cNvPr>
          <p:cNvGrpSpPr/>
          <p:nvPr/>
        </p:nvGrpSpPr>
        <p:grpSpPr>
          <a:xfrm>
            <a:off x="3838200" y="5772988"/>
            <a:ext cx="1295429" cy="407550"/>
            <a:chOff x="3975228" y="4253770"/>
            <a:chExt cx="1295429" cy="407550"/>
          </a:xfrm>
        </p:grpSpPr>
        <p:sp>
          <p:nvSpPr>
            <p:cNvPr id="137" name="Облачко с текстом: прямоугольное 136">
              <a:extLst>
                <a:ext uri="{FF2B5EF4-FFF2-40B4-BE49-F238E27FC236}">
                  <a16:creationId xmlns="" xmlns:a16="http://schemas.microsoft.com/office/drawing/2014/main" id="{A659724B-C781-4664-8285-43FDEE8986F9}"/>
                </a:ext>
              </a:extLst>
            </p:cNvPr>
            <p:cNvSpPr/>
            <p:nvPr/>
          </p:nvSpPr>
          <p:spPr>
            <a:xfrm>
              <a:off x="3975228" y="4253770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8" name="Облачко с текстом: прямоугольное 41">
              <a:extLst>
                <a:ext uri="{FF2B5EF4-FFF2-40B4-BE49-F238E27FC236}">
                  <a16:creationId xmlns="" xmlns:a16="http://schemas.microsoft.com/office/drawing/2014/main" id="{A56FDB57-2C91-43F9-9844-223BABEABED5}"/>
                </a:ext>
              </a:extLst>
            </p:cNvPr>
            <p:cNvSpPr txBox="1"/>
            <p:nvPr/>
          </p:nvSpPr>
          <p:spPr>
            <a:xfrm>
              <a:off x="3975228" y="4253770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Павловский техникум народных художественных промыслов</a:t>
              </a:r>
            </a:p>
          </p:txBody>
        </p:sp>
      </p:grpSp>
      <p:grpSp>
        <p:nvGrpSpPr>
          <p:cNvPr id="139" name="Группа 138">
            <a:extLst>
              <a:ext uri="{FF2B5EF4-FFF2-40B4-BE49-F238E27FC236}">
                <a16:creationId xmlns="" xmlns:a16="http://schemas.microsoft.com/office/drawing/2014/main" id="{D350D565-112A-43B7-BBC2-065F8D933321}"/>
              </a:ext>
            </a:extLst>
          </p:cNvPr>
          <p:cNvGrpSpPr/>
          <p:nvPr/>
        </p:nvGrpSpPr>
        <p:grpSpPr>
          <a:xfrm>
            <a:off x="5477398" y="4175586"/>
            <a:ext cx="1295429" cy="407550"/>
            <a:chOff x="5576321" y="4253770"/>
            <a:chExt cx="1295429" cy="407550"/>
          </a:xfrm>
        </p:grpSpPr>
        <p:sp>
          <p:nvSpPr>
            <p:cNvPr id="140" name="Облачко с текстом: прямоугольное 139">
              <a:extLst>
                <a:ext uri="{FF2B5EF4-FFF2-40B4-BE49-F238E27FC236}">
                  <a16:creationId xmlns="" xmlns:a16="http://schemas.microsoft.com/office/drawing/2014/main" id="{BF893E01-0F29-40C7-9D36-57344DF98BB7}"/>
                </a:ext>
              </a:extLst>
            </p:cNvPr>
            <p:cNvSpPr/>
            <p:nvPr/>
          </p:nvSpPr>
          <p:spPr>
            <a:xfrm>
              <a:off x="5576321" y="4253770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1" name="Облачко с текстом: прямоугольное 44">
              <a:extLst>
                <a:ext uri="{FF2B5EF4-FFF2-40B4-BE49-F238E27FC236}">
                  <a16:creationId xmlns="" xmlns:a16="http://schemas.microsoft.com/office/drawing/2014/main" id="{D302ED51-933E-476F-A642-AE30E63BC953}"/>
                </a:ext>
              </a:extLst>
            </p:cNvPr>
            <p:cNvSpPr txBox="1"/>
            <p:nvPr/>
          </p:nvSpPr>
          <p:spPr>
            <a:xfrm>
              <a:off x="5576321" y="4253770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Союз художников России Нижегородское областное отделение</a:t>
              </a: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="" xmlns:a16="http://schemas.microsoft.com/office/drawing/2014/main" id="{3EE9694F-EF75-482A-BF4B-EEA5C57B4CA3}"/>
              </a:ext>
            </a:extLst>
          </p:cNvPr>
          <p:cNvGrpSpPr/>
          <p:nvPr/>
        </p:nvGrpSpPr>
        <p:grpSpPr>
          <a:xfrm>
            <a:off x="7078491" y="4175586"/>
            <a:ext cx="1295429" cy="407550"/>
            <a:chOff x="7177414" y="4253770"/>
            <a:chExt cx="1295429" cy="407550"/>
          </a:xfrm>
        </p:grpSpPr>
        <p:sp>
          <p:nvSpPr>
            <p:cNvPr id="143" name="Облачко с текстом: прямоугольное 142">
              <a:extLst>
                <a:ext uri="{FF2B5EF4-FFF2-40B4-BE49-F238E27FC236}">
                  <a16:creationId xmlns="" xmlns:a16="http://schemas.microsoft.com/office/drawing/2014/main" id="{9EA68AEB-C13C-4B68-AF2D-D80ABA1359B4}"/>
                </a:ext>
              </a:extLst>
            </p:cNvPr>
            <p:cNvSpPr/>
            <p:nvPr/>
          </p:nvSpPr>
          <p:spPr>
            <a:xfrm>
              <a:off x="7177414" y="4253770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4" name="Облачко с текстом: прямоугольное 47">
              <a:extLst>
                <a:ext uri="{FF2B5EF4-FFF2-40B4-BE49-F238E27FC236}">
                  <a16:creationId xmlns="" xmlns:a16="http://schemas.microsoft.com/office/drawing/2014/main" id="{871F7BAB-0A6C-456E-87EF-878E15ACE6DE}"/>
                </a:ext>
              </a:extLst>
            </p:cNvPr>
            <p:cNvSpPr txBox="1"/>
            <p:nvPr/>
          </p:nvSpPr>
          <p:spPr>
            <a:xfrm>
              <a:off x="7177415" y="4253770"/>
              <a:ext cx="1245358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Центр народного творчества Нижегородской области </a:t>
              </a:r>
            </a:p>
          </p:txBody>
        </p:sp>
      </p:grpSp>
      <p:sp>
        <p:nvSpPr>
          <p:cNvPr id="145" name="Прямоугольник 144">
            <a:extLst>
              <a:ext uri="{FF2B5EF4-FFF2-40B4-BE49-F238E27FC236}">
                <a16:creationId xmlns="" xmlns:a16="http://schemas.microsoft.com/office/drawing/2014/main" id="{479F8AF8-4835-443F-8C46-B0C0CAB5E0E8}"/>
              </a:ext>
            </a:extLst>
          </p:cNvPr>
          <p:cNvSpPr/>
          <p:nvPr/>
        </p:nvSpPr>
        <p:spPr>
          <a:xfrm>
            <a:off x="8531937" y="2928105"/>
            <a:ext cx="1455539" cy="1247796"/>
          </a:xfrm>
          <a:prstGeom prst="rect">
            <a:avLst/>
          </a:pr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518" b="-11198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46" name="Группа 145">
            <a:extLst>
              <a:ext uri="{FF2B5EF4-FFF2-40B4-BE49-F238E27FC236}">
                <a16:creationId xmlns="" xmlns:a16="http://schemas.microsoft.com/office/drawing/2014/main" id="{9BFFB888-FBB6-4235-81E1-0E683579CB31}"/>
              </a:ext>
            </a:extLst>
          </p:cNvPr>
          <p:cNvGrpSpPr/>
          <p:nvPr/>
        </p:nvGrpSpPr>
        <p:grpSpPr>
          <a:xfrm>
            <a:off x="8618960" y="4147482"/>
            <a:ext cx="1295429" cy="407550"/>
            <a:chOff x="2374136" y="5854863"/>
            <a:chExt cx="1295429" cy="407550"/>
          </a:xfrm>
        </p:grpSpPr>
        <p:sp>
          <p:nvSpPr>
            <p:cNvPr id="147" name="Облачко с текстом: прямоугольное 146">
              <a:extLst>
                <a:ext uri="{FF2B5EF4-FFF2-40B4-BE49-F238E27FC236}">
                  <a16:creationId xmlns="" xmlns:a16="http://schemas.microsoft.com/office/drawing/2014/main" id="{5A7FBA9F-3A1F-49A2-8F20-1EAACC357FBB}"/>
                </a:ext>
              </a:extLst>
            </p:cNvPr>
            <p:cNvSpPr/>
            <p:nvPr/>
          </p:nvSpPr>
          <p:spPr>
            <a:xfrm>
              <a:off x="2374136" y="5854863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8" name="Облачко с текстом: прямоугольное 50">
              <a:extLst>
                <a:ext uri="{FF2B5EF4-FFF2-40B4-BE49-F238E27FC236}">
                  <a16:creationId xmlns="" xmlns:a16="http://schemas.microsoft.com/office/drawing/2014/main" id="{1C2C02A1-61CA-4994-B65B-C2AEC360CEE4}"/>
                </a:ext>
              </a:extLst>
            </p:cNvPr>
            <p:cNvSpPr txBox="1"/>
            <p:nvPr/>
          </p:nvSpPr>
          <p:spPr>
            <a:xfrm>
              <a:off x="2374136" y="5854863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Челябинский институт культуры</a:t>
              </a:r>
            </a:p>
          </p:txBody>
        </p:sp>
      </p:grpSp>
      <p:sp>
        <p:nvSpPr>
          <p:cNvPr id="149" name="Прямоугольник 148">
            <a:extLst>
              <a:ext uri="{FF2B5EF4-FFF2-40B4-BE49-F238E27FC236}">
                <a16:creationId xmlns="" xmlns:a16="http://schemas.microsoft.com/office/drawing/2014/main" id="{6A645B2E-51CF-44F0-9CF7-AA0438FFAE48}"/>
              </a:ext>
            </a:extLst>
          </p:cNvPr>
          <p:cNvSpPr/>
          <p:nvPr/>
        </p:nvSpPr>
        <p:spPr>
          <a:xfrm>
            <a:off x="8584111" y="4613952"/>
            <a:ext cx="1455539" cy="1164431"/>
          </a:xfrm>
          <a:prstGeom prst="rect">
            <a:avLst/>
          </a:prstGeom>
          <a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4000" b="-14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50" name="Группа 149">
            <a:extLst>
              <a:ext uri="{FF2B5EF4-FFF2-40B4-BE49-F238E27FC236}">
                <a16:creationId xmlns="" xmlns:a16="http://schemas.microsoft.com/office/drawing/2014/main" id="{D36E4116-3163-492A-B348-E32C67DB7000}"/>
              </a:ext>
            </a:extLst>
          </p:cNvPr>
          <p:cNvGrpSpPr/>
          <p:nvPr/>
        </p:nvGrpSpPr>
        <p:grpSpPr>
          <a:xfrm>
            <a:off x="8660139" y="5764536"/>
            <a:ext cx="1295429" cy="407550"/>
            <a:chOff x="3975228" y="5854863"/>
            <a:chExt cx="1295429" cy="407550"/>
          </a:xfrm>
        </p:grpSpPr>
        <p:sp>
          <p:nvSpPr>
            <p:cNvPr id="151" name="Облачко с текстом: прямоугольное 150">
              <a:extLst>
                <a:ext uri="{FF2B5EF4-FFF2-40B4-BE49-F238E27FC236}">
                  <a16:creationId xmlns="" xmlns:a16="http://schemas.microsoft.com/office/drawing/2014/main" id="{0835AE97-EDA0-4153-8186-0ADC7FE217EA}"/>
                </a:ext>
              </a:extLst>
            </p:cNvPr>
            <p:cNvSpPr/>
            <p:nvPr/>
          </p:nvSpPr>
          <p:spPr>
            <a:xfrm>
              <a:off x="3975228" y="5854863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2" name="Облачко с текстом: прямоугольное 53">
              <a:extLst>
                <a:ext uri="{FF2B5EF4-FFF2-40B4-BE49-F238E27FC236}">
                  <a16:creationId xmlns="" xmlns:a16="http://schemas.microsoft.com/office/drawing/2014/main" id="{F8504AF6-8505-44D5-BBA4-FD0E4E2DE79E}"/>
                </a:ext>
              </a:extLst>
            </p:cNvPr>
            <p:cNvSpPr txBox="1"/>
            <p:nvPr/>
          </p:nvSpPr>
          <p:spPr>
            <a:xfrm>
              <a:off x="3975228" y="5854863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Усадьба художника Алексея </a:t>
              </a:r>
              <a:r>
                <a:rPr lang="ru-RU" sz="800" kern="1200" dirty="0" err="1"/>
                <a:t>Мясникова</a:t>
              </a:r>
              <a:endParaRPr lang="ru-RU" sz="800" kern="1200" dirty="0"/>
            </a:p>
          </p:txBody>
        </p:sp>
      </p:grpSp>
      <p:grpSp>
        <p:nvGrpSpPr>
          <p:cNvPr id="153" name="Группа 152">
            <a:extLst>
              <a:ext uri="{FF2B5EF4-FFF2-40B4-BE49-F238E27FC236}">
                <a16:creationId xmlns="" xmlns:a16="http://schemas.microsoft.com/office/drawing/2014/main" id="{31EA17C2-C4F1-44AE-95B5-EC8D93D330A0}"/>
              </a:ext>
            </a:extLst>
          </p:cNvPr>
          <p:cNvGrpSpPr/>
          <p:nvPr/>
        </p:nvGrpSpPr>
        <p:grpSpPr>
          <a:xfrm>
            <a:off x="8609881" y="2786549"/>
            <a:ext cx="1295429" cy="407550"/>
            <a:chOff x="5576321" y="5854863"/>
            <a:chExt cx="1295429" cy="407550"/>
          </a:xfrm>
        </p:grpSpPr>
        <p:sp>
          <p:nvSpPr>
            <p:cNvPr id="154" name="Облачко с текстом: прямоугольное 153">
              <a:extLst>
                <a:ext uri="{FF2B5EF4-FFF2-40B4-BE49-F238E27FC236}">
                  <a16:creationId xmlns="" xmlns:a16="http://schemas.microsoft.com/office/drawing/2014/main" id="{45D18931-BA51-4056-8E5E-E4A49206E6BD}"/>
                </a:ext>
              </a:extLst>
            </p:cNvPr>
            <p:cNvSpPr/>
            <p:nvPr/>
          </p:nvSpPr>
          <p:spPr>
            <a:xfrm>
              <a:off x="5576321" y="5854863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5" name="Облачко с текстом: прямоугольное 56">
              <a:extLst>
                <a:ext uri="{FF2B5EF4-FFF2-40B4-BE49-F238E27FC236}">
                  <a16:creationId xmlns="" xmlns:a16="http://schemas.microsoft.com/office/drawing/2014/main" id="{170859A9-4D81-4946-A40F-B5282E0077EA}"/>
                </a:ext>
              </a:extLst>
            </p:cNvPr>
            <p:cNvSpPr txBox="1"/>
            <p:nvPr/>
          </p:nvSpPr>
          <p:spPr>
            <a:xfrm>
              <a:off x="5576321" y="5854863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Центр детского творчества Московского района</a:t>
              </a:r>
            </a:p>
          </p:txBody>
        </p:sp>
      </p:grpSp>
      <p:grpSp>
        <p:nvGrpSpPr>
          <p:cNvPr id="156" name="Группа 155">
            <a:extLst>
              <a:ext uri="{FF2B5EF4-FFF2-40B4-BE49-F238E27FC236}">
                <a16:creationId xmlns="" xmlns:a16="http://schemas.microsoft.com/office/drawing/2014/main" id="{0CC65F4D-F9F3-4488-81BA-EBA749E326DD}"/>
              </a:ext>
            </a:extLst>
          </p:cNvPr>
          <p:cNvGrpSpPr/>
          <p:nvPr/>
        </p:nvGrpSpPr>
        <p:grpSpPr>
          <a:xfrm>
            <a:off x="2193665" y="2553827"/>
            <a:ext cx="1295429" cy="407550"/>
            <a:chOff x="773043" y="1051584"/>
            <a:chExt cx="1295429" cy="407550"/>
          </a:xfrm>
        </p:grpSpPr>
        <p:sp>
          <p:nvSpPr>
            <p:cNvPr id="157" name="Облачко с текстом: прямоугольное 156">
              <a:extLst>
                <a:ext uri="{FF2B5EF4-FFF2-40B4-BE49-F238E27FC236}">
                  <a16:creationId xmlns="" xmlns:a16="http://schemas.microsoft.com/office/drawing/2014/main" id="{DE54C78E-900C-4368-8538-7D743C8B9A6C}"/>
                </a:ext>
              </a:extLst>
            </p:cNvPr>
            <p:cNvSpPr/>
            <p:nvPr/>
          </p:nvSpPr>
          <p:spPr>
            <a:xfrm>
              <a:off x="773043" y="1051584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8" name="Облачко с текстом: прямоугольное 5">
              <a:extLst>
                <a:ext uri="{FF2B5EF4-FFF2-40B4-BE49-F238E27FC236}">
                  <a16:creationId xmlns="" xmlns:a16="http://schemas.microsoft.com/office/drawing/2014/main" id="{9D0114BF-BE85-4677-ABA2-34CDA9774C1E}"/>
                </a:ext>
              </a:extLst>
            </p:cNvPr>
            <p:cNvSpPr txBox="1"/>
            <p:nvPr/>
          </p:nvSpPr>
          <p:spPr>
            <a:xfrm>
              <a:off x="773043" y="1051584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marL="0" lvl="0" indent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800" kern="1200" dirty="0"/>
                <a:t>Русское географическое общество</a:t>
              </a:r>
            </a:p>
          </p:txBody>
        </p:sp>
      </p:grpSp>
      <p:pic>
        <p:nvPicPr>
          <p:cNvPr id="159" name="Рисунок 158">
            <a:extLst>
              <a:ext uri="{FF2B5EF4-FFF2-40B4-BE49-F238E27FC236}">
                <a16:creationId xmlns="" xmlns:a16="http://schemas.microsoft.com/office/drawing/2014/main" id="{ECF3CFF9-3F2A-4EE4-AD45-B043F2F58B31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9" t="39096" r="11610" b="41601"/>
          <a:stretch/>
        </p:blipFill>
        <p:spPr>
          <a:xfrm>
            <a:off x="589799" y="1518096"/>
            <a:ext cx="1368152" cy="1323890"/>
          </a:xfrm>
          <a:prstGeom prst="rect">
            <a:avLst/>
          </a:prstGeom>
        </p:spPr>
      </p:pic>
      <p:grpSp>
        <p:nvGrpSpPr>
          <p:cNvPr id="160" name="Группа 159">
            <a:extLst>
              <a:ext uri="{FF2B5EF4-FFF2-40B4-BE49-F238E27FC236}">
                <a16:creationId xmlns="" xmlns:a16="http://schemas.microsoft.com/office/drawing/2014/main" id="{F05CF8BD-A242-448A-9721-7430DEC764F1}"/>
              </a:ext>
            </a:extLst>
          </p:cNvPr>
          <p:cNvGrpSpPr/>
          <p:nvPr/>
        </p:nvGrpSpPr>
        <p:grpSpPr>
          <a:xfrm>
            <a:off x="595925" y="2543534"/>
            <a:ext cx="1426428" cy="407550"/>
            <a:chOff x="773043" y="1051584"/>
            <a:chExt cx="1295429" cy="407550"/>
          </a:xfrm>
        </p:grpSpPr>
        <p:sp>
          <p:nvSpPr>
            <p:cNvPr id="161" name="Облачко с текстом: прямоугольное 160">
              <a:extLst>
                <a:ext uri="{FF2B5EF4-FFF2-40B4-BE49-F238E27FC236}">
                  <a16:creationId xmlns="" xmlns:a16="http://schemas.microsoft.com/office/drawing/2014/main" id="{420073C8-BDA0-4728-96DC-795EAF9D835B}"/>
                </a:ext>
              </a:extLst>
            </p:cNvPr>
            <p:cNvSpPr/>
            <p:nvPr/>
          </p:nvSpPr>
          <p:spPr>
            <a:xfrm>
              <a:off x="773043" y="1051584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2" name="Облачко с текстом: прямоугольное 5">
              <a:extLst>
                <a:ext uri="{FF2B5EF4-FFF2-40B4-BE49-F238E27FC236}">
                  <a16:creationId xmlns="" xmlns:a16="http://schemas.microsoft.com/office/drawing/2014/main" id="{7DD1F1A7-512F-4F4A-841A-9E90F059776E}"/>
                </a:ext>
              </a:extLst>
            </p:cNvPr>
            <p:cNvSpPr txBox="1"/>
            <p:nvPr/>
          </p:nvSpPr>
          <p:spPr>
            <a:xfrm>
              <a:off x="773043" y="1051584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800" kern="1200" dirty="0"/>
                <a:t>Фонд развития </a:t>
              </a:r>
              <a:r>
                <a:rPr lang="ru-RU" sz="800" dirty="0"/>
                <a:t>народных художественных промыслов Нижегородской области</a:t>
              </a:r>
              <a:endParaRPr lang="ru-RU" sz="800" kern="1200" dirty="0"/>
            </a:p>
          </p:txBody>
        </p:sp>
      </p:grpSp>
      <p:pic>
        <p:nvPicPr>
          <p:cNvPr id="163" name="Рисунок 162">
            <a:extLst>
              <a:ext uri="{FF2B5EF4-FFF2-40B4-BE49-F238E27FC236}">
                <a16:creationId xmlns="" xmlns:a16="http://schemas.microsoft.com/office/drawing/2014/main" id="{239127DC-878B-4FCE-AFD3-AC41A5381E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544" y="3147585"/>
            <a:ext cx="1460948" cy="898794"/>
          </a:xfrm>
          <a:prstGeom prst="rect">
            <a:avLst/>
          </a:prstGeom>
        </p:spPr>
      </p:pic>
      <p:pic>
        <p:nvPicPr>
          <p:cNvPr id="1026" name="Picture 2" descr="Ð¥ÑÐ´Ð¾Ð¶ÐµÑÑÐ²ÐµÐ½Ð½Ð°Ñ ÑÐ°Ð±ÑÐ¸ÐºÐ° Ð¡ÐµÐ¼ÐµÐ½Ð¾Ð²ÑÐºÐ°Ñ ÑÐ¾ÑÐ¿Ð¸ÑÑ">
            <a:extLst>
              <a:ext uri="{FF2B5EF4-FFF2-40B4-BE49-F238E27FC236}">
                <a16:creationId xmlns="" xmlns:a16="http://schemas.microsoft.com/office/drawing/2014/main" id="{D8C22967-73C1-4D93-A1ED-8FC2CC61D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25" b="1755"/>
          <a:stretch/>
        </p:blipFill>
        <p:spPr bwMode="auto">
          <a:xfrm>
            <a:off x="10294889" y="1465225"/>
            <a:ext cx="1256373" cy="148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4" name="Группа 163">
            <a:extLst>
              <a:ext uri="{FF2B5EF4-FFF2-40B4-BE49-F238E27FC236}">
                <a16:creationId xmlns="" xmlns:a16="http://schemas.microsoft.com/office/drawing/2014/main" id="{B8951DAD-BE76-445C-AD42-172C4A27733E}"/>
              </a:ext>
            </a:extLst>
          </p:cNvPr>
          <p:cNvGrpSpPr/>
          <p:nvPr/>
        </p:nvGrpSpPr>
        <p:grpSpPr>
          <a:xfrm>
            <a:off x="10300646" y="2740035"/>
            <a:ext cx="1295429" cy="407550"/>
            <a:chOff x="5576321" y="5854863"/>
            <a:chExt cx="1295429" cy="407550"/>
          </a:xfrm>
        </p:grpSpPr>
        <p:sp>
          <p:nvSpPr>
            <p:cNvPr id="165" name="Облачко с текстом: прямоугольное 164">
              <a:extLst>
                <a:ext uri="{FF2B5EF4-FFF2-40B4-BE49-F238E27FC236}">
                  <a16:creationId xmlns="" xmlns:a16="http://schemas.microsoft.com/office/drawing/2014/main" id="{85F98C1E-C55B-4A68-A773-7EBEF65B9D3B}"/>
                </a:ext>
              </a:extLst>
            </p:cNvPr>
            <p:cNvSpPr/>
            <p:nvPr/>
          </p:nvSpPr>
          <p:spPr>
            <a:xfrm>
              <a:off x="5576321" y="5854863"/>
              <a:ext cx="1295429" cy="407550"/>
            </a:xfrm>
            <a:prstGeom prst="wedgeRectCallout">
              <a:avLst>
                <a:gd name="adj1" fmla="val 20250"/>
                <a:gd name="adj2" fmla="val -60700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6" name="Облачко с текстом: прямоугольное 56">
              <a:extLst>
                <a:ext uri="{FF2B5EF4-FFF2-40B4-BE49-F238E27FC236}">
                  <a16:creationId xmlns="" xmlns:a16="http://schemas.microsoft.com/office/drawing/2014/main" id="{CF2F471C-8196-4A13-AE17-4878AB1D7D89}"/>
                </a:ext>
              </a:extLst>
            </p:cNvPr>
            <p:cNvSpPr txBox="1"/>
            <p:nvPr/>
          </p:nvSpPr>
          <p:spPr>
            <a:xfrm>
              <a:off x="5576321" y="5854863"/>
              <a:ext cx="1295429" cy="4075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700" dirty="0"/>
                <a:t>ХУДОЖЕСТВЕННАЯ ФАБРИКА "СЕМЕНОВСКАЯ РОСПИСЬ"</a:t>
              </a:r>
              <a:endParaRPr lang="ru-RU" sz="1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94005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="" xmlns:a16="http://schemas.microsoft.com/office/drawing/2014/main" id="{EB0D7A96-B99F-4EBF-AACF-0714069012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946">
            <a:off x="4292138" y="2044393"/>
            <a:ext cx="3386797" cy="338679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8B1DA9-A8DB-4E9F-A6A6-E1A06FC2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Целевая аудитория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="" xmlns:a16="http://schemas.microsoft.com/office/drawing/2014/main" id="{667A691D-DBB4-4966-9861-0B9F7E3C5D8A}"/>
              </a:ext>
            </a:extLst>
          </p:cNvPr>
          <p:cNvSpPr txBox="1"/>
          <p:nvPr/>
        </p:nvSpPr>
        <p:spPr>
          <a:xfrm>
            <a:off x="6629891" y="1746265"/>
            <a:ext cx="4225388" cy="560641"/>
          </a:xfrm>
          <a:prstGeom prst="roundRect">
            <a:avLst/>
          </a:prstGeom>
          <a:noFill/>
          <a:ln>
            <a:noFill/>
            <a:prstDash val="lgDash"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Образовательные организации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="" xmlns:a16="http://schemas.microsoft.com/office/drawing/2014/main" id="{11358D2E-1FF4-4B07-A519-F2589C033ECA}"/>
              </a:ext>
            </a:extLst>
          </p:cNvPr>
          <p:cNvSpPr txBox="1"/>
          <p:nvPr/>
        </p:nvSpPr>
        <p:spPr>
          <a:xfrm>
            <a:off x="7441099" y="2908793"/>
            <a:ext cx="4356941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92075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Учреждения дополнительного    образования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="" xmlns:a16="http://schemas.microsoft.com/office/drawing/2014/main" id="{EF15A44F-3812-4245-BC1E-C35BC082B609}"/>
              </a:ext>
            </a:extLst>
          </p:cNvPr>
          <p:cNvSpPr txBox="1"/>
          <p:nvPr/>
        </p:nvSpPr>
        <p:spPr>
          <a:xfrm>
            <a:off x="6900637" y="4842499"/>
            <a:ext cx="3283190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92075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Учреждения культуры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="" xmlns:a16="http://schemas.microsoft.com/office/drawing/2014/main" id="{DB7E79CD-93AE-43E3-AF28-31D68D83F4E7}"/>
              </a:ext>
            </a:extLst>
          </p:cNvPr>
          <p:cNvSpPr txBox="1"/>
          <p:nvPr/>
        </p:nvSpPr>
        <p:spPr>
          <a:xfrm>
            <a:off x="5756636" y="5730905"/>
            <a:ext cx="4081324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Студенты вузов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="" xmlns:a16="http://schemas.microsoft.com/office/drawing/2014/main" id="{01A57709-BA31-4FFA-AEEA-A1B45A1FAB49}"/>
              </a:ext>
            </a:extLst>
          </p:cNvPr>
          <p:cNvSpPr txBox="1"/>
          <p:nvPr/>
        </p:nvSpPr>
        <p:spPr>
          <a:xfrm>
            <a:off x="140290" y="4605070"/>
            <a:ext cx="4243310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92075" marR="0" lvl="0" indent="0" algn="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Школьники, абитуриенты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836803AA-189E-4521-BF5A-0A8240EE896C}"/>
              </a:ext>
            </a:extLst>
          </p:cNvPr>
          <p:cNvSpPr txBox="1"/>
          <p:nvPr/>
        </p:nvSpPr>
        <p:spPr>
          <a:xfrm>
            <a:off x="2198056" y="2795588"/>
            <a:ext cx="1853183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92075" marR="0" lvl="0" indent="0" algn="r" defTabSz="8890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Ценители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63175894-ED67-46A1-80A7-2FD4C6443B9E}"/>
              </a:ext>
            </a:extLst>
          </p:cNvPr>
          <p:cNvSpPr txBox="1"/>
          <p:nvPr/>
        </p:nvSpPr>
        <p:spPr>
          <a:xfrm>
            <a:off x="0" y="1724778"/>
            <a:ext cx="5029245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60960" rIns="60960" bIns="60960" numCol="1" spcCol="1270" anchor="ctr" anchorCtr="0">
            <a:noAutofit/>
          </a:bodyPr>
          <a:lstStyle/>
          <a:p>
            <a:pPr marL="0" marR="0" lvl="0" indent="0" algn="r" defTabSz="106680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Профессионалы в сфере НХП и ДПИ</a:t>
            </a:r>
          </a:p>
        </p:txBody>
      </p:sp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3FEB8E9B-E76F-40C7-96AE-40A568BA6A69}"/>
              </a:ext>
            </a:extLst>
          </p:cNvPr>
          <p:cNvGrpSpPr/>
          <p:nvPr/>
        </p:nvGrpSpPr>
        <p:grpSpPr>
          <a:xfrm>
            <a:off x="6598606" y="1809279"/>
            <a:ext cx="1347100" cy="556885"/>
            <a:chOff x="6688825" y="1628304"/>
            <a:chExt cx="1347100" cy="556885"/>
          </a:xfrm>
        </p:grpSpPr>
        <p:sp>
          <p:nvSpPr>
            <p:cNvPr id="13" name="Овал 12">
              <a:extLst>
                <a:ext uri="{FF2B5EF4-FFF2-40B4-BE49-F238E27FC236}">
                  <a16:creationId xmlns="" xmlns:a16="http://schemas.microsoft.com/office/drawing/2014/main" id="{D193163D-D386-4A8A-8CB5-727EC45609E5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5" name="Прямая соединительная линия 14">
              <a:extLst>
                <a:ext uri="{FF2B5EF4-FFF2-40B4-BE49-F238E27FC236}">
                  <a16:creationId xmlns="" xmlns:a16="http://schemas.microsoft.com/office/drawing/2014/main" id="{4DEDEE7E-D3F6-4DDE-B223-2AFEC19FBF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="" xmlns:a16="http://schemas.microsoft.com/office/drawing/2014/main" id="{FC06675B-4683-4F5E-9915-327176082A32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Группа 58">
            <a:extLst>
              <a:ext uri="{FF2B5EF4-FFF2-40B4-BE49-F238E27FC236}">
                <a16:creationId xmlns="" xmlns:a16="http://schemas.microsoft.com/office/drawing/2014/main" id="{DF76DDF3-7737-498B-B9E1-AF020CCDE266}"/>
              </a:ext>
            </a:extLst>
          </p:cNvPr>
          <p:cNvGrpSpPr/>
          <p:nvPr/>
        </p:nvGrpSpPr>
        <p:grpSpPr>
          <a:xfrm flipH="1">
            <a:off x="4043413" y="1809279"/>
            <a:ext cx="1347100" cy="556885"/>
            <a:chOff x="6688825" y="1628304"/>
            <a:chExt cx="1347100" cy="556885"/>
          </a:xfrm>
        </p:grpSpPr>
        <p:sp>
          <p:nvSpPr>
            <p:cNvPr id="60" name="Овал 59">
              <a:extLst>
                <a:ext uri="{FF2B5EF4-FFF2-40B4-BE49-F238E27FC236}">
                  <a16:creationId xmlns="" xmlns:a16="http://schemas.microsoft.com/office/drawing/2014/main" id="{03F38EB5-299D-4E8E-BECE-3FEA6CF796BB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1" name="Прямая соединительная линия 60">
              <a:extLst>
                <a:ext uri="{FF2B5EF4-FFF2-40B4-BE49-F238E27FC236}">
                  <a16:creationId xmlns="" xmlns:a16="http://schemas.microsoft.com/office/drawing/2014/main" id="{8F257E82-64C1-4750-978A-0D0B13A284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>
              <a:extLst>
                <a:ext uri="{FF2B5EF4-FFF2-40B4-BE49-F238E27FC236}">
                  <a16:creationId xmlns="" xmlns:a16="http://schemas.microsoft.com/office/drawing/2014/main" id="{F2F63E93-B729-474F-B51B-E005B08D9778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Группа 62">
            <a:extLst>
              <a:ext uri="{FF2B5EF4-FFF2-40B4-BE49-F238E27FC236}">
                <a16:creationId xmlns="" xmlns:a16="http://schemas.microsoft.com/office/drawing/2014/main" id="{E9650F56-6E04-41B6-9B1D-1D36BB593F9F}"/>
              </a:ext>
            </a:extLst>
          </p:cNvPr>
          <p:cNvGrpSpPr/>
          <p:nvPr/>
        </p:nvGrpSpPr>
        <p:grpSpPr>
          <a:xfrm flipV="1">
            <a:off x="7026570" y="4794373"/>
            <a:ext cx="1347100" cy="556885"/>
            <a:chOff x="6688825" y="1628304"/>
            <a:chExt cx="1347100" cy="556885"/>
          </a:xfrm>
        </p:grpSpPr>
        <p:sp>
          <p:nvSpPr>
            <p:cNvPr id="64" name="Овал 63">
              <a:extLst>
                <a:ext uri="{FF2B5EF4-FFF2-40B4-BE49-F238E27FC236}">
                  <a16:creationId xmlns="" xmlns:a16="http://schemas.microsoft.com/office/drawing/2014/main" id="{31383F96-BE09-44A9-B710-6B7747EF1597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5" name="Прямая соединительная линия 64">
              <a:extLst>
                <a:ext uri="{FF2B5EF4-FFF2-40B4-BE49-F238E27FC236}">
                  <a16:creationId xmlns="" xmlns:a16="http://schemas.microsoft.com/office/drawing/2014/main" id="{839FFC6B-E3E3-4B9C-9B82-CF118EA7A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Прямая соединительная линия 65">
              <a:extLst>
                <a:ext uri="{FF2B5EF4-FFF2-40B4-BE49-F238E27FC236}">
                  <a16:creationId xmlns="" xmlns:a16="http://schemas.microsoft.com/office/drawing/2014/main" id="{12A92B2B-1104-4C57-B416-9D6D32CA68E8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Группа 66">
            <a:extLst>
              <a:ext uri="{FF2B5EF4-FFF2-40B4-BE49-F238E27FC236}">
                <a16:creationId xmlns="" xmlns:a16="http://schemas.microsoft.com/office/drawing/2014/main" id="{BA8E5B0D-E8B7-4B43-9807-5564AA26A609}"/>
              </a:ext>
            </a:extLst>
          </p:cNvPr>
          <p:cNvGrpSpPr/>
          <p:nvPr/>
        </p:nvGrpSpPr>
        <p:grpSpPr>
          <a:xfrm flipH="1" flipV="1">
            <a:off x="3401148" y="4547866"/>
            <a:ext cx="1347100" cy="556885"/>
            <a:chOff x="6688825" y="1628304"/>
            <a:chExt cx="1347100" cy="556885"/>
          </a:xfrm>
        </p:grpSpPr>
        <p:sp>
          <p:nvSpPr>
            <p:cNvPr id="68" name="Овал 67">
              <a:extLst>
                <a:ext uri="{FF2B5EF4-FFF2-40B4-BE49-F238E27FC236}">
                  <a16:creationId xmlns="" xmlns:a16="http://schemas.microsoft.com/office/drawing/2014/main" id="{97193D7C-566E-4F05-97E9-D635DAB7FE14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9" name="Прямая соединительная линия 68">
              <a:extLst>
                <a:ext uri="{FF2B5EF4-FFF2-40B4-BE49-F238E27FC236}">
                  <a16:creationId xmlns="" xmlns:a16="http://schemas.microsoft.com/office/drawing/2014/main" id="{6A4FAC3B-F88E-49DD-9627-91032A15E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Прямая соединительная линия 69">
              <a:extLst>
                <a:ext uri="{FF2B5EF4-FFF2-40B4-BE49-F238E27FC236}">
                  <a16:creationId xmlns="" xmlns:a16="http://schemas.microsoft.com/office/drawing/2014/main" id="{0092F69F-84A6-49D1-B04E-BC41F52BD13C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Группа 70">
            <a:extLst>
              <a:ext uri="{FF2B5EF4-FFF2-40B4-BE49-F238E27FC236}">
                <a16:creationId xmlns="" xmlns:a16="http://schemas.microsoft.com/office/drawing/2014/main" id="{F7FCF090-07F5-4DFD-9F69-26DD704E40CD}"/>
              </a:ext>
            </a:extLst>
          </p:cNvPr>
          <p:cNvGrpSpPr/>
          <p:nvPr/>
        </p:nvGrpSpPr>
        <p:grpSpPr>
          <a:xfrm flipH="1">
            <a:off x="3159568" y="2855119"/>
            <a:ext cx="1347100" cy="556885"/>
            <a:chOff x="6688825" y="1628304"/>
            <a:chExt cx="1347100" cy="556885"/>
          </a:xfrm>
        </p:grpSpPr>
        <p:sp>
          <p:nvSpPr>
            <p:cNvPr id="72" name="Овал 71">
              <a:extLst>
                <a:ext uri="{FF2B5EF4-FFF2-40B4-BE49-F238E27FC236}">
                  <a16:creationId xmlns="" xmlns:a16="http://schemas.microsoft.com/office/drawing/2014/main" id="{2CEA5EE6-B7B7-42BC-8C36-2D7F7C0CA247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3" name="Прямая соединительная линия 72">
              <a:extLst>
                <a:ext uri="{FF2B5EF4-FFF2-40B4-BE49-F238E27FC236}">
                  <a16:creationId xmlns="" xmlns:a16="http://schemas.microsoft.com/office/drawing/2014/main" id="{22C40A63-65F0-497A-869A-4817882A2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Прямая соединительная линия 73">
              <a:extLst>
                <a:ext uri="{FF2B5EF4-FFF2-40B4-BE49-F238E27FC236}">
                  <a16:creationId xmlns="" xmlns:a16="http://schemas.microsoft.com/office/drawing/2014/main" id="{767A3ED2-51DB-4912-AD0B-77288C144257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Группа 74">
            <a:extLst>
              <a:ext uri="{FF2B5EF4-FFF2-40B4-BE49-F238E27FC236}">
                <a16:creationId xmlns="" xmlns:a16="http://schemas.microsoft.com/office/drawing/2014/main" id="{12EC120B-4DDA-43C0-BB96-893E006351BC}"/>
              </a:ext>
            </a:extLst>
          </p:cNvPr>
          <p:cNvGrpSpPr/>
          <p:nvPr/>
        </p:nvGrpSpPr>
        <p:grpSpPr>
          <a:xfrm flipV="1">
            <a:off x="5799721" y="5270933"/>
            <a:ext cx="1347100" cy="556885"/>
            <a:chOff x="6688825" y="1628304"/>
            <a:chExt cx="1347100" cy="556885"/>
          </a:xfrm>
        </p:grpSpPr>
        <p:sp>
          <p:nvSpPr>
            <p:cNvPr id="76" name="Овал 75">
              <a:extLst>
                <a:ext uri="{FF2B5EF4-FFF2-40B4-BE49-F238E27FC236}">
                  <a16:creationId xmlns="" xmlns:a16="http://schemas.microsoft.com/office/drawing/2014/main" id="{74398164-2AAD-40A8-B3D2-EDFA0DE886AF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7" name="Прямая соединительная линия 76">
              <a:extLst>
                <a:ext uri="{FF2B5EF4-FFF2-40B4-BE49-F238E27FC236}">
                  <a16:creationId xmlns="" xmlns:a16="http://schemas.microsoft.com/office/drawing/2014/main" id="{7871742B-FE72-4F78-8D56-B6E3943814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единительная линия 77">
              <a:extLst>
                <a:ext uri="{FF2B5EF4-FFF2-40B4-BE49-F238E27FC236}">
                  <a16:creationId xmlns="" xmlns:a16="http://schemas.microsoft.com/office/drawing/2014/main" id="{53CF6032-06E6-433E-B08C-68B70A50A621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Группа 78">
            <a:extLst>
              <a:ext uri="{FF2B5EF4-FFF2-40B4-BE49-F238E27FC236}">
                <a16:creationId xmlns="" xmlns:a16="http://schemas.microsoft.com/office/drawing/2014/main" id="{83A47A9C-4C06-40CC-980B-D3060E0E1803}"/>
              </a:ext>
            </a:extLst>
          </p:cNvPr>
          <p:cNvGrpSpPr/>
          <p:nvPr/>
        </p:nvGrpSpPr>
        <p:grpSpPr>
          <a:xfrm>
            <a:off x="7478069" y="2866847"/>
            <a:ext cx="1347100" cy="556885"/>
            <a:chOff x="6688825" y="1628304"/>
            <a:chExt cx="1347100" cy="556885"/>
          </a:xfrm>
        </p:grpSpPr>
        <p:sp>
          <p:nvSpPr>
            <p:cNvPr id="80" name="Овал 79">
              <a:extLst>
                <a:ext uri="{FF2B5EF4-FFF2-40B4-BE49-F238E27FC236}">
                  <a16:creationId xmlns="" xmlns:a16="http://schemas.microsoft.com/office/drawing/2014/main" id="{EAE4B57F-0651-4C7F-88A4-608FBCDA0A15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1" name="Прямая соединительная линия 80">
              <a:extLst>
                <a:ext uri="{FF2B5EF4-FFF2-40B4-BE49-F238E27FC236}">
                  <a16:creationId xmlns="" xmlns:a16="http://schemas.microsoft.com/office/drawing/2014/main" id="{979C17B5-547C-449F-AC67-12D548A0B4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81">
              <a:extLst>
                <a:ext uri="{FF2B5EF4-FFF2-40B4-BE49-F238E27FC236}">
                  <a16:creationId xmlns="" xmlns:a16="http://schemas.microsoft.com/office/drawing/2014/main" id="{C2C2DB87-9C50-493C-B366-57E835398799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Рисунок 25" descr="Подключения">
            <a:extLst>
              <a:ext uri="{FF2B5EF4-FFF2-40B4-BE49-F238E27FC236}">
                <a16:creationId xmlns="" xmlns:a16="http://schemas.microsoft.com/office/drawing/2014/main" id="{5D38E12B-CE7D-4CB6-A69B-EEDEA8DEEC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45144" y="2532345"/>
            <a:ext cx="2462084" cy="246208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3771382E-AFAD-4111-A408-7A51958FA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60" y="4898639"/>
            <a:ext cx="2364323" cy="1864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3692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E86BE38-02D9-4F4A-8B59-2D4CB706D5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543" y="2048634"/>
            <a:ext cx="3396673" cy="34000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8B1DA9-A8DB-4E9F-A6A6-E1A06FC22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7534" y="14288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/>
              <a:t>Особенности реализации проекта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="" xmlns:a16="http://schemas.microsoft.com/office/drawing/2014/main" id="{C18782CC-BB7C-4459-9720-4527B74192C3}"/>
              </a:ext>
            </a:extLst>
          </p:cNvPr>
          <p:cNvSpPr txBox="1"/>
          <p:nvPr/>
        </p:nvSpPr>
        <p:spPr>
          <a:xfrm>
            <a:off x="6708304" y="1794053"/>
            <a:ext cx="5071179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Курсы повышения квалификации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AF9A4A78-BE66-4635-801A-285866622E6A}"/>
              </a:ext>
            </a:extLst>
          </p:cNvPr>
          <p:cNvSpPr txBox="1"/>
          <p:nvPr/>
        </p:nvSpPr>
        <p:spPr>
          <a:xfrm>
            <a:off x="7491569" y="3119812"/>
            <a:ext cx="4563468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Мастер-классы</a:t>
            </a:r>
            <a:endParaRPr kumimoji="0" lang="ru-RU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97D2A900-FFFC-45E5-B02F-B4E505036F3A}"/>
              </a:ext>
            </a:extLst>
          </p:cNvPr>
          <p:cNvSpPr txBox="1"/>
          <p:nvPr/>
        </p:nvSpPr>
        <p:spPr>
          <a:xfrm>
            <a:off x="6592747" y="5538773"/>
            <a:ext cx="4285245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Олимпиады, фестивали 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221D63CC-1E6F-4669-8226-42C0D8ECF94E}"/>
              </a:ext>
            </a:extLst>
          </p:cNvPr>
          <p:cNvSpPr txBox="1"/>
          <p:nvPr/>
        </p:nvSpPr>
        <p:spPr>
          <a:xfrm>
            <a:off x="2250102" y="5543018"/>
            <a:ext cx="4196411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Выставки, конкурсы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12BB6A83-AED0-40C1-A780-A2B8204523EC}"/>
              </a:ext>
            </a:extLst>
          </p:cNvPr>
          <p:cNvSpPr txBox="1"/>
          <p:nvPr/>
        </p:nvSpPr>
        <p:spPr>
          <a:xfrm>
            <a:off x="-65603" y="3148679"/>
            <a:ext cx="4170158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Конференции, семинары 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9B6F5ED6-6151-49A5-B39A-BC2B03816A40}"/>
              </a:ext>
            </a:extLst>
          </p:cNvPr>
          <p:cNvSpPr txBox="1"/>
          <p:nvPr/>
        </p:nvSpPr>
        <p:spPr>
          <a:xfrm>
            <a:off x="436735" y="1935636"/>
            <a:ext cx="4685416" cy="560641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445009" tIns="50800" rIns="50800" bIns="50800" numCol="1" spcCol="127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Участие в научно-исследовательской деятельности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="" xmlns:a16="http://schemas.microsoft.com/office/drawing/2014/main" id="{3B97DCEB-61F5-40C5-92C8-945DA8893B43}"/>
              </a:ext>
            </a:extLst>
          </p:cNvPr>
          <p:cNvGrpSpPr/>
          <p:nvPr/>
        </p:nvGrpSpPr>
        <p:grpSpPr>
          <a:xfrm>
            <a:off x="6754011" y="1891407"/>
            <a:ext cx="1347100" cy="556885"/>
            <a:chOff x="6688825" y="1628304"/>
            <a:chExt cx="1347100" cy="556885"/>
          </a:xfrm>
        </p:grpSpPr>
        <p:sp>
          <p:nvSpPr>
            <p:cNvPr id="51" name="Овал 50">
              <a:extLst>
                <a:ext uri="{FF2B5EF4-FFF2-40B4-BE49-F238E27FC236}">
                  <a16:creationId xmlns="" xmlns:a16="http://schemas.microsoft.com/office/drawing/2014/main" id="{18DE320D-EB18-4D35-A4B2-649DF524974E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2" name="Прямая соединительная линия 51">
              <a:extLst>
                <a:ext uri="{FF2B5EF4-FFF2-40B4-BE49-F238E27FC236}">
                  <a16:creationId xmlns="" xmlns:a16="http://schemas.microsoft.com/office/drawing/2014/main" id="{948E9663-A856-431C-94B0-CE9472B63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>
              <a:extLst>
                <a:ext uri="{FF2B5EF4-FFF2-40B4-BE49-F238E27FC236}">
                  <a16:creationId xmlns="" xmlns:a16="http://schemas.microsoft.com/office/drawing/2014/main" id="{790BCBD8-AA35-461D-9D81-E44915D70E3C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Группа 53">
            <a:extLst>
              <a:ext uri="{FF2B5EF4-FFF2-40B4-BE49-F238E27FC236}">
                <a16:creationId xmlns="" xmlns:a16="http://schemas.microsoft.com/office/drawing/2014/main" id="{4470D9A4-53A6-4D66-BDAF-D4F4270CB0B1}"/>
              </a:ext>
            </a:extLst>
          </p:cNvPr>
          <p:cNvGrpSpPr/>
          <p:nvPr/>
        </p:nvGrpSpPr>
        <p:grpSpPr>
          <a:xfrm flipH="1">
            <a:off x="3946771" y="1853674"/>
            <a:ext cx="1347100" cy="556885"/>
            <a:chOff x="6688825" y="1628304"/>
            <a:chExt cx="1347100" cy="556885"/>
          </a:xfrm>
        </p:grpSpPr>
        <p:sp>
          <p:nvSpPr>
            <p:cNvPr id="55" name="Овал 54">
              <a:extLst>
                <a:ext uri="{FF2B5EF4-FFF2-40B4-BE49-F238E27FC236}">
                  <a16:creationId xmlns="" xmlns:a16="http://schemas.microsoft.com/office/drawing/2014/main" id="{4A5C5293-AFBB-4706-B38F-5198704C70DA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56" name="Прямая соединительная линия 55">
              <a:extLst>
                <a:ext uri="{FF2B5EF4-FFF2-40B4-BE49-F238E27FC236}">
                  <a16:creationId xmlns="" xmlns:a16="http://schemas.microsoft.com/office/drawing/2014/main" id="{BAADF280-0272-4AA9-97CC-DAF3D548F2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>
              <a:extLst>
                <a:ext uri="{FF2B5EF4-FFF2-40B4-BE49-F238E27FC236}">
                  <a16:creationId xmlns="" xmlns:a16="http://schemas.microsoft.com/office/drawing/2014/main" id="{D333D9C6-CD5C-4643-91C8-77DDA0989B7E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Группа 57">
            <a:extLst>
              <a:ext uri="{FF2B5EF4-FFF2-40B4-BE49-F238E27FC236}">
                <a16:creationId xmlns="" xmlns:a16="http://schemas.microsoft.com/office/drawing/2014/main" id="{D2245F4D-E093-42CA-A179-C1955B1E63E1}"/>
              </a:ext>
            </a:extLst>
          </p:cNvPr>
          <p:cNvGrpSpPr/>
          <p:nvPr/>
        </p:nvGrpSpPr>
        <p:grpSpPr>
          <a:xfrm flipV="1">
            <a:off x="6653873" y="5073485"/>
            <a:ext cx="1347100" cy="556885"/>
            <a:chOff x="6688825" y="1628304"/>
            <a:chExt cx="1347100" cy="556885"/>
          </a:xfrm>
        </p:grpSpPr>
        <p:sp>
          <p:nvSpPr>
            <p:cNvPr id="59" name="Овал 58">
              <a:extLst>
                <a:ext uri="{FF2B5EF4-FFF2-40B4-BE49-F238E27FC236}">
                  <a16:creationId xmlns="" xmlns:a16="http://schemas.microsoft.com/office/drawing/2014/main" id="{5E8F6FDE-4C7F-4748-8284-2D42A5BA2AE7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0" name="Прямая соединительная линия 59">
              <a:extLst>
                <a:ext uri="{FF2B5EF4-FFF2-40B4-BE49-F238E27FC236}">
                  <a16:creationId xmlns="" xmlns:a16="http://schemas.microsoft.com/office/drawing/2014/main" id="{A934D790-E0F8-4BAB-A971-FD65DE281E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="" xmlns:a16="http://schemas.microsoft.com/office/drawing/2014/main" id="{B284110D-D9D8-44E5-8AAD-82E618B7114D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Группа 61">
            <a:extLst>
              <a:ext uri="{FF2B5EF4-FFF2-40B4-BE49-F238E27FC236}">
                <a16:creationId xmlns="" xmlns:a16="http://schemas.microsoft.com/office/drawing/2014/main" id="{099737B3-45FA-4122-A6FF-AF28D39D0A75}"/>
              </a:ext>
            </a:extLst>
          </p:cNvPr>
          <p:cNvGrpSpPr/>
          <p:nvPr/>
        </p:nvGrpSpPr>
        <p:grpSpPr>
          <a:xfrm flipH="1" flipV="1">
            <a:off x="3888021" y="5057797"/>
            <a:ext cx="1347100" cy="556885"/>
            <a:chOff x="6688825" y="1628304"/>
            <a:chExt cx="1347100" cy="556885"/>
          </a:xfrm>
        </p:grpSpPr>
        <p:sp>
          <p:nvSpPr>
            <p:cNvPr id="63" name="Овал 62">
              <a:extLst>
                <a:ext uri="{FF2B5EF4-FFF2-40B4-BE49-F238E27FC236}">
                  <a16:creationId xmlns="" xmlns:a16="http://schemas.microsoft.com/office/drawing/2014/main" id="{01DD878D-2706-4052-ABE2-BD0FA1C21572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4" name="Прямая соединительная линия 63">
              <a:extLst>
                <a:ext uri="{FF2B5EF4-FFF2-40B4-BE49-F238E27FC236}">
                  <a16:creationId xmlns="" xmlns:a16="http://schemas.microsoft.com/office/drawing/2014/main" id="{AC562DB7-03A6-4670-8C63-6A602A1DD4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Прямая соединительная линия 64">
              <a:extLst>
                <a:ext uri="{FF2B5EF4-FFF2-40B4-BE49-F238E27FC236}">
                  <a16:creationId xmlns="" xmlns:a16="http://schemas.microsoft.com/office/drawing/2014/main" id="{B9ACAED2-4FE9-4E3C-9256-82625E2F986E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Группа 65">
            <a:extLst>
              <a:ext uri="{FF2B5EF4-FFF2-40B4-BE49-F238E27FC236}">
                <a16:creationId xmlns="" xmlns:a16="http://schemas.microsoft.com/office/drawing/2014/main" id="{BF750296-4FA9-440B-9E57-D4A7465B1983}"/>
              </a:ext>
            </a:extLst>
          </p:cNvPr>
          <p:cNvGrpSpPr/>
          <p:nvPr/>
        </p:nvGrpSpPr>
        <p:grpSpPr>
          <a:xfrm flipH="1">
            <a:off x="3102990" y="3217901"/>
            <a:ext cx="1347100" cy="556885"/>
            <a:chOff x="6688825" y="1628304"/>
            <a:chExt cx="1347100" cy="556885"/>
          </a:xfrm>
        </p:grpSpPr>
        <p:sp>
          <p:nvSpPr>
            <p:cNvPr id="67" name="Овал 66">
              <a:extLst>
                <a:ext uri="{FF2B5EF4-FFF2-40B4-BE49-F238E27FC236}">
                  <a16:creationId xmlns="" xmlns:a16="http://schemas.microsoft.com/office/drawing/2014/main" id="{6BFB52B7-1306-4297-811C-855365AB24AB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68" name="Прямая соединительная линия 67">
              <a:extLst>
                <a:ext uri="{FF2B5EF4-FFF2-40B4-BE49-F238E27FC236}">
                  <a16:creationId xmlns="" xmlns:a16="http://schemas.microsoft.com/office/drawing/2014/main" id="{17CB8686-1A85-4189-86C4-87E589D2224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Прямая соединительная линия 68">
              <a:extLst>
                <a:ext uri="{FF2B5EF4-FFF2-40B4-BE49-F238E27FC236}">
                  <a16:creationId xmlns="" xmlns:a16="http://schemas.microsoft.com/office/drawing/2014/main" id="{341D149F-E60E-49C0-B321-A60500CB639D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Группа 73">
            <a:extLst>
              <a:ext uri="{FF2B5EF4-FFF2-40B4-BE49-F238E27FC236}">
                <a16:creationId xmlns="" xmlns:a16="http://schemas.microsoft.com/office/drawing/2014/main" id="{F3111862-0BB5-4C5A-90A4-07318FA39B2D}"/>
              </a:ext>
            </a:extLst>
          </p:cNvPr>
          <p:cNvGrpSpPr/>
          <p:nvPr/>
        </p:nvGrpSpPr>
        <p:grpSpPr>
          <a:xfrm>
            <a:off x="7489801" y="3211872"/>
            <a:ext cx="1347100" cy="556885"/>
            <a:chOff x="6688825" y="1628304"/>
            <a:chExt cx="1347100" cy="556885"/>
          </a:xfrm>
        </p:grpSpPr>
        <p:sp>
          <p:nvSpPr>
            <p:cNvPr id="75" name="Овал 74">
              <a:extLst>
                <a:ext uri="{FF2B5EF4-FFF2-40B4-BE49-F238E27FC236}">
                  <a16:creationId xmlns="" xmlns:a16="http://schemas.microsoft.com/office/drawing/2014/main" id="{F424BAF4-8DD3-4901-98E2-0E9E92D48770}"/>
                </a:ext>
              </a:extLst>
            </p:cNvPr>
            <p:cNvSpPr/>
            <p:nvPr/>
          </p:nvSpPr>
          <p:spPr>
            <a:xfrm>
              <a:off x="6688825" y="2052590"/>
              <a:ext cx="132599" cy="13259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76" name="Прямая соединительная линия 75">
              <a:extLst>
                <a:ext uri="{FF2B5EF4-FFF2-40B4-BE49-F238E27FC236}">
                  <a16:creationId xmlns="" xmlns:a16="http://schemas.microsoft.com/office/drawing/2014/main" id="{CE4A36D9-0AC1-47CD-92BE-50DE6FD3AA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50298" y="1628304"/>
              <a:ext cx="277772" cy="48058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единительная линия 76">
              <a:extLst>
                <a:ext uri="{FF2B5EF4-FFF2-40B4-BE49-F238E27FC236}">
                  <a16:creationId xmlns="" xmlns:a16="http://schemas.microsoft.com/office/drawing/2014/main" id="{2CB8ECDD-5474-40EE-8C55-27A21DBD58A2}"/>
                </a:ext>
              </a:extLst>
            </p:cNvPr>
            <p:cNvCxnSpPr>
              <a:cxnSpLocks/>
            </p:cNvCxnSpPr>
            <p:nvPr/>
          </p:nvCxnSpPr>
          <p:spPr>
            <a:xfrm>
              <a:off x="7018545" y="1631619"/>
              <a:ext cx="101738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 descr="Классная комната">
            <a:extLst>
              <a:ext uri="{FF2B5EF4-FFF2-40B4-BE49-F238E27FC236}">
                <a16:creationId xmlns="" xmlns:a16="http://schemas.microsoft.com/office/drawing/2014/main" id="{E6D8DA7C-E54D-4CBF-AA7B-B6DF2099C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14901" y="2695850"/>
            <a:ext cx="2076220" cy="207622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="" xmlns:a16="http://schemas.microsoft.com/office/drawing/2014/main" id="{CB07F12C-EBC7-49ED-B206-D41BD46E42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560" y="4898639"/>
            <a:ext cx="2364323" cy="18647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4104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8F9C774-BE59-4D2D-A07C-E18883593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1E50F3F-CA5F-46B2-8A02-0BD0358458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1" b="16460"/>
          <a:stretch/>
        </p:blipFill>
        <p:spPr>
          <a:xfrm>
            <a:off x="5762572" y="2966364"/>
            <a:ext cx="5953409" cy="3776470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62A6E83-7390-4AED-BF60-2C38BCAFB3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" b="19037"/>
          <a:stretch/>
        </p:blipFill>
        <p:spPr>
          <a:xfrm>
            <a:off x="499784" y="384049"/>
            <a:ext cx="5271728" cy="3108960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D8B6BC1-D695-40A8-9378-00EA34D6C0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 b="3140"/>
          <a:stretch/>
        </p:blipFill>
        <p:spPr bwMode="auto">
          <a:xfrm>
            <a:off x="460976" y="3045009"/>
            <a:ext cx="5299364" cy="3642961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4F203FE-0684-4E9D-8C76-2C35F686A2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8" b="19797"/>
          <a:stretch/>
        </p:blipFill>
        <p:spPr>
          <a:xfrm>
            <a:off x="5870447" y="329185"/>
            <a:ext cx="5953408" cy="3290258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9372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8B1DA9-A8DB-4E9F-A6A6-E1A06FC2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FDCF299-CDA3-4A8C-A479-5B7C92F495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48"/>
          <a:stretch/>
        </p:blipFill>
        <p:spPr>
          <a:xfrm>
            <a:off x="4081116" y="267014"/>
            <a:ext cx="7982868" cy="4829778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0BD045D-A1D8-4DE7-AC03-E821000FF3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66" y="3118686"/>
            <a:ext cx="5369527" cy="3579684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72401FB-8756-4C99-BFA7-E915CAC6C2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8"/>
          <a:stretch/>
        </p:blipFill>
        <p:spPr>
          <a:xfrm>
            <a:off x="427726" y="267014"/>
            <a:ext cx="5468028" cy="3180274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4808047-BBED-4D46-BE47-A2DF5471F6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21" b="18896"/>
          <a:stretch/>
        </p:blipFill>
        <p:spPr>
          <a:xfrm>
            <a:off x="5468334" y="3127561"/>
            <a:ext cx="6530000" cy="3570809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743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08B1DA9-A8DB-4E9F-A6A6-E1A06FC22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645FFA-908C-4D57-8261-4CDC82C98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53" y="2903308"/>
            <a:ext cx="5715000" cy="3810000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ECF3BCA-EF50-4DD7-9998-74A9AC2F12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040" y="263663"/>
            <a:ext cx="5715000" cy="3810000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7211307-4E8B-46AE-B095-C0DAA2E97B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6"/>
          <a:stretch/>
        </p:blipFill>
        <p:spPr>
          <a:xfrm>
            <a:off x="534964" y="263663"/>
            <a:ext cx="6007596" cy="3405668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40E020E-5AB7-473D-BD51-1C42F8371E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437" y="3016565"/>
            <a:ext cx="5580112" cy="3720075"/>
          </a:xfrm>
          <a:prstGeom prst="round2DiagRect">
            <a:avLst>
              <a:gd name="adj1" fmla="val 24740"/>
              <a:gd name="adj2" fmla="val 0"/>
            </a:avLst>
          </a:prstGeom>
          <a:ln w="88900" cap="sq">
            <a:solidFill>
              <a:srgbClr val="C0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32528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999</TotalTime>
  <Words>365</Words>
  <Application>Microsoft Office PowerPoint</Application>
  <PresentationFormat>Широкоэкранный</PresentationFormat>
  <Paragraphs>60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Тема Office</vt:lpstr>
      <vt:lpstr>Ресурсный центр развития  народных художественных промыслов и декоративно прикладного искусства Нижегородской области   Нижний Новгород</vt:lpstr>
      <vt:lpstr>Цели и задачи проекта</vt:lpstr>
      <vt:lpstr>Цели и задачи проекта</vt:lpstr>
      <vt:lpstr>Наши партнеры</vt:lpstr>
      <vt:lpstr>Целевая аудитория</vt:lpstr>
      <vt:lpstr>Особенности реализации проекта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Мониторинг посещаемости сайта </vt:lpstr>
      <vt:lpstr>Перспективы развития проекта на 2019 год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83</cp:revision>
  <dcterms:created xsi:type="dcterms:W3CDTF">2019-02-18T22:39:28Z</dcterms:created>
  <dcterms:modified xsi:type="dcterms:W3CDTF">2019-04-15T06:23:45Z</dcterms:modified>
</cp:coreProperties>
</file>